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6"/>
  </p:notesMasterIdLst>
  <p:sldIdLst>
    <p:sldId id="256" r:id="rId3"/>
    <p:sldId id="260" r:id="rId4"/>
    <p:sldId id="257" r:id="rId5"/>
    <p:sldId id="258" r:id="rId6"/>
    <p:sldId id="261" r:id="rId7"/>
    <p:sldId id="259" r:id="rId8"/>
    <p:sldId id="262" r:id="rId9"/>
    <p:sldId id="265" r:id="rId10"/>
    <p:sldId id="266" r:id="rId11"/>
    <p:sldId id="267" r:id="rId12"/>
    <p:sldId id="268" r:id="rId13"/>
    <p:sldId id="269" r:id="rId14"/>
    <p:sldId id="270" r:id="rId15"/>
    <p:sldId id="271" r:id="rId16"/>
    <p:sldId id="272" r:id="rId17"/>
    <p:sldId id="273" r:id="rId18"/>
    <p:sldId id="274" r:id="rId19"/>
    <p:sldId id="276" r:id="rId20"/>
    <p:sldId id="275" r:id="rId21"/>
    <p:sldId id="277" r:id="rId22"/>
    <p:sldId id="282" r:id="rId23"/>
    <p:sldId id="278" r:id="rId24"/>
    <p:sldId id="279" r:id="rId25"/>
    <p:sldId id="394" r:id="rId26"/>
    <p:sldId id="283" r:id="rId27"/>
    <p:sldId id="281" r:id="rId28"/>
    <p:sldId id="284" r:id="rId29"/>
    <p:sldId id="285" r:id="rId30"/>
    <p:sldId id="288" r:id="rId31"/>
    <p:sldId id="286" r:id="rId32"/>
    <p:sldId id="287" r:id="rId33"/>
    <p:sldId id="289" r:id="rId34"/>
    <p:sldId id="384" r:id="rId35"/>
    <p:sldId id="290" r:id="rId36"/>
    <p:sldId id="293" r:id="rId37"/>
    <p:sldId id="294" r:id="rId38"/>
    <p:sldId id="295" r:id="rId39"/>
    <p:sldId id="296" r:id="rId40"/>
    <p:sldId id="297" r:id="rId41"/>
    <p:sldId id="300" r:id="rId42"/>
    <p:sldId id="306" r:id="rId43"/>
    <p:sldId id="305" r:id="rId44"/>
    <p:sldId id="307" r:id="rId45"/>
    <p:sldId id="308" r:id="rId46"/>
    <p:sldId id="309" r:id="rId47"/>
    <p:sldId id="390" r:id="rId48"/>
    <p:sldId id="310" r:id="rId49"/>
    <p:sldId id="311" r:id="rId50"/>
    <p:sldId id="315" r:id="rId51"/>
    <p:sldId id="316" r:id="rId52"/>
    <p:sldId id="317" r:id="rId53"/>
    <p:sldId id="318" r:id="rId54"/>
    <p:sldId id="385" r:id="rId55"/>
    <p:sldId id="386" r:id="rId56"/>
    <p:sldId id="322" r:id="rId57"/>
    <p:sldId id="396" r:id="rId58"/>
    <p:sldId id="397" r:id="rId59"/>
    <p:sldId id="323" r:id="rId60"/>
    <p:sldId id="324" r:id="rId61"/>
    <p:sldId id="398" r:id="rId62"/>
    <p:sldId id="399" r:id="rId63"/>
    <p:sldId id="325" r:id="rId64"/>
    <p:sldId id="327" r:id="rId65"/>
    <p:sldId id="400" r:id="rId66"/>
    <p:sldId id="328" r:id="rId67"/>
    <p:sldId id="403" r:id="rId68"/>
    <p:sldId id="404" r:id="rId69"/>
    <p:sldId id="402" r:id="rId70"/>
    <p:sldId id="330" r:id="rId71"/>
    <p:sldId id="331" r:id="rId72"/>
    <p:sldId id="332" r:id="rId73"/>
    <p:sldId id="333" r:id="rId74"/>
    <p:sldId id="334" r:id="rId75"/>
    <p:sldId id="335" r:id="rId76"/>
    <p:sldId id="336" r:id="rId77"/>
    <p:sldId id="339" r:id="rId78"/>
    <p:sldId id="340" r:id="rId79"/>
    <p:sldId id="341" r:id="rId80"/>
    <p:sldId id="337" r:id="rId81"/>
    <p:sldId id="342" r:id="rId82"/>
    <p:sldId id="343" r:id="rId83"/>
    <p:sldId id="405" r:id="rId84"/>
    <p:sldId id="352" r:id="rId85"/>
    <p:sldId id="353" r:id="rId86"/>
    <p:sldId id="350" r:id="rId87"/>
    <p:sldId id="349" r:id="rId88"/>
    <p:sldId id="362" r:id="rId89"/>
    <p:sldId id="406" r:id="rId90"/>
    <p:sldId id="363" r:id="rId91"/>
    <p:sldId id="364" r:id="rId92"/>
    <p:sldId id="407" r:id="rId93"/>
    <p:sldId id="366" r:id="rId94"/>
    <p:sldId id="367" r:id="rId95"/>
    <p:sldId id="368" r:id="rId96"/>
    <p:sldId id="369" r:id="rId97"/>
    <p:sldId id="389" r:id="rId98"/>
    <p:sldId id="372" r:id="rId99"/>
    <p:sldId id="393" r:id="rId100"/>
    <p:sldId id="373" r:id="rId101"/>
    <p:sldId id="374" r:id="rId102"/>
    <p:sldId id="375" r:id="rId103"/>
    <p:sldId id="376" r:id="rId104"/>
    <p:sldId id="392"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4660"/>
  </p:normalViewPr>
  <p:slideViewPr>
    <p:cSldViewPr snapToGrid="0">
      <p:cViewPr varScale="1">
        <p:scale>
          <a:sx n="106" d="100"/>
          <a:sy n="106" d="100"/>
        </p:scale>
        <p:origin x="-648"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presProps" Target="presProp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08941E-4B4A-4DE0-84F7-35F72068B976}" type="datetimeFigureOut">
              <a:rPr lang="en-US" smtClean="0"/>
              <a:pPr/>
              <a:t>5/31/2024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515B45-B27A-4FF8-A2D7-6134957708C9}" type="slidenum">
              <a:rPr lang="en-US" smtClean="0"/>
              <a:pPr/>
              <a:t>‹#›</a:t>
            </a:fld>
            <a:endParaRPr lang="en-US" dirty="0"/>
          </a:p>
        </p:txBody>
      </p:sp>
    </p:spTree>
    <p:extLst>
      <p:ext uri="{BB962C8B-B14F-4D97-AF65-F5344CB8AC3E}">
        <p14:creationId xmlns:p14="http://schemas.microsoft.com/office/powerpoint/2010/main" xmlns="" val="274657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515B45-B27A-4FF8-A2D7-6134957708C9}" type="slidenum">
              <a:rPr lang="en-US" smtClean="0"/>
              <a:pPr/>
              <a:t>2</a:t>
            </a:fld>
            <a:endParaRPr lang="en-US" dirty="0"/>
          </a:p>
        </p:txBody>
      </p:sp>
    </p:spTree>
    <p:extLst>
      <p:ext uri="{BB962C8B-B14F-4D97-AF65-F5344CB8AC3E}">
        <p14:creationId xmlns:p14="http://schemas.microsoft.com/office/powerpoint/2010/main" xmlns="" val="4283800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515B45-B27A-4FF8-A2D7-6134957708C9}" type="slidenum">
              <a:rPr lang="en-US" smtClean="0"/>
              <a:pPr/>
              <a:t>45</a:t>
            </a:fld>
            <a:endParaRPr lang="en-US" dirty="0"/>
          </a:p>
        </p:txBody>
      </p:sp>
    </p:spTree>
    <p:extLst>
      <p:ext uri="{BB962C8B-B14F-4D97-AF65-F5344CB8AC3E}">
        <p14:creationId xmlns:p14="http://schemas.microsoft.com/office/powerpoint/2010/main" xmlns="" val="3404473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2403101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2441658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4186211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219456" y="146304"/>
            <a:ext cx="11753088"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8" name="Title 7"/>
          <p:cNvSpPr>
            <a:spLocks noGrp="1"/>
          </p:cNvSpPr>
          <p:nvPr>
            <p:ph type="ctrTitle"/>
          </p:nvPr>
        </p:nvSpPr>
        <p:spPr>
          <a:xfrm>
            <a:off x="618979" y="381001"/>
            <a:ext cx="109728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844800" y="2819400"/>
            <a:ext cx="8746979"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7416801" y="6508750"/>
            <a:ext cx="4002617" cy="274638"/>
          </a:xfrm>
        </p:spPr>
        <p:txBody>
          <a:bodyPr vert="horz" rtlCol="0"/>
          <a:lstStyle>
            <a:lvl1pPr>
              <a:defRPr/>
            </a:lvl1pPr>
            <a:extLst/>
          </a:lstStyle>
          <a:p>
            <a:pPr>
              <a:defRPr/>
            </a:pPr>
            <a:endParaRPr lang="en-US" dirty="0"/>
          </a:p>
        </p:txBody>
      </p:sp>
      <p:sp>
        <p:nvSpPr>
          <p:cNvPr id="6" name="Slide Number Placeholder 10"/>
          <p:cNvSpPr>
            <a:spLocks noGrp="1"/>
          </p:cNvSpPr>
          <p:nvPr>
            <p:ph type="sldNum" sz="quarter" idx="11"/>
          </p:nvPr>
        </p:nvSpPr>
        <p:spPr>
          <a:xfrm>
            <a:off x="11518900" y="6508750"/>
            <a:ext cx="618067" cy="274638"/>
          </a:xfrm>
        </p:spPr>
        <p:txBody>
          <a:bodyPr/>
          <a:lstStyle>
            <a:lvl1pPr>
              <a:defRPr/>
            </a:lvl1pPr>
          </a:lstStyle>
          <a:p>
            <a:fld id="{C3A06C32-C182-40D6-8BB5-3578A9EF3F49}" type="slidenum">
              <a:rPr lang="en-US" altLang="en-US"/>
              <a:pPr/>
              <a:t>‹#›</a:t>
            </a:fld>
            <a:endParaRPr lang="en-US" altLang="en-US" dirty="0"/>
          </a:p>
        </p:txBody>
      </p:sp>
      <p:sp>
        <p:nvSpPr>
          <p:cNvPr id="7" name="Footer Placeholder 11"/>
          <p:cNvSpPr>
            <a:spLocks noGrp="1"/>
          </p:cNvSpPr>
          <p:nvPr>
            <p:ph type="ftr" sz="quarter" idx="12"/>
          </p:nvPr>
        </p:nvSpPr>
        <p:spPr>
          <a:xfrm>
            <a:off x="2133600" y="6508750"/>
            <a:ext cx="5209117" cy="274638"/>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xmlns="" val="2899019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endParaRPr lang="en-US" dirty="0"/>
          </a:p>
        </p:txBody>
      </p:sp>
      <p:sp>
        <p:nvSpPr>
          <p:cNvPr id="6" name="Footer Placeholder 4"/>
          <p:cNvSpPr>
            <a:spLocks noGrp="1"/>
          </p:cNvSpPr>
          <p:nvPr>
            <p:ph type="ftr" sz="quarter" idx="11"/>
          </p:nvPr>
        </p:nvSpPr>
        <p:spPr/>
        <p:txBody>
          <a:bodyPr/>
          <a:lstStyle>
            <a:lvl1pPr>
              <a:defRPr/>
            </a:lvl1pPr>
            <a:extLst/>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39CEEB93-BF68-487E-8550-6C455A3D8707}" type="slidenum">
              <a:rPr lang="en-US" altLang="en-US"/>
              <a:pPr/>
              <a:t>‹#›</a:t>
            </a:fld>
            <a:endParaRPr lang="en-US" altLang="en-US" dirty="0"/>
          </a:p>
        </p:txBody>
      </p:sp>
    </p:spTree>
    <p:extLst>
      <p:ext uri="{BB962C8B-B14F-4D97-AF65-F5344CB8AC3E}">
        <p14:creationId xmlns:p14="http://schemas.microsoft.com/office/powerpoint/2010/main" xmlns="" val="429993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1333501" y="3267076"/>
            <a:ext cx="987636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963168" y="498230"/>
            <a:ext cx="103632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963084" y="3287713"/>
            <a:ext cx="103632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7416801" y="6513514"/>
            <a:ext cx="4002617" cy="274637"/>
          </a:xfrm>
        </p:spPr>
        <p:txBody>
          <a:bodyPr vert="horz" rtlCol="0"/>
          <a:lstStyle>
            <a:lvl1pPr>
              <a:defRPr/>
            </a:lvl1pPr>
            <a:extLst/>
          </a:lstStyle>
          <a:p>
            <a:pPr>
              <a:defRPr/>
            </a:pPr>
            <a:endParaRPr lang="en-US" dirty="0"/>
          </a:p>
        </p:txBody>
      </p:sp>
      <p:sp>
        <p:nvSpPr>
          <p:cNvPr id="6" name="Slide Number Placeholder 8"/>
          <p:cNvSpPr>
            <a:spLocks noGrp="1"/>
          </p:cNvSpPr>
          <p:nvPr>
            <p:ph type="sldNum" sz="quarter" idx="11"/>
          </p:nvPr>
        </p:nvSpPr>
        <p:spPr>
          <a:xfrm>
            <a:off x="11518900" y="6513514"/>
            <a:ext cx="618067" cy="274637"/>
          </a:xfrm>
        </p:spPr>
        <p:txBody>
          <a:bodyPr/>
          <a:lstStyle>
            <a:lvl1pPr>
              <a:defRPr/>
            </a:lvl1pPr>
          </a:lstStyle>
          <a:p>
            <a:fld id="{CAE238A4-ADAB-416D-8C9D-0546FA60AD9A}" type="slidenum">
              <a:rPr lang="en-US" altLang="en-US"/>
              <a:pPr/>
              <a:t>‹#›</a:t>
            </a:fld>
            <a:endParaRPr lang="en-US" altLang="en-US" dirty="0"/>
          </a:p>
        </p:txBody>
      </p:sp>
      <p:sp>
        <p:nvSpPr>
          <p:cNvPr id="7" name="Footer Placeholder 9"/>
          <p:cNvSpPr>
            <a:spLocks noGrp="1"/>
          </p:cNvSpPr>
          <p:nvPr>
            <p:ph type="ftr" sz="quarter" idx="12"/>
          </p:nvPr>
        </p:nvSpPr>
        <p:spPr>
          <a:xfrm>
            <a:off x="2133600" y="6513514"/>
            <a:ext cx="5209117" cy="274637"/>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xmlns="" val="307686756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45920"/>
            <a:ext cx="53848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45920"/>
            <a:ext cx="53848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endParaRPr lang="en-US" dirty="0"/>
          </a:p>
        </p:txBody>
      </p:sp>
      <p:sp>
        <p:nvSpPr>
          <p:cNvPr id="7" name="Footer Placeholder 5"/>
          <p:cNvSpPr>
            <a:spLocks noGrp="1"/>
          </p:cNvSpPr>
          <p:nvPr>
            <p:ph type="ftr" sz="quarter" idx="11"/>
          </p:nvPr>
        </p:nvSpPr>
        <p:spPr/>
        <p:txBody>
          <a:bodyPr/>
          <a:lstStyle>
            <a:lvl1pPr>
              <a:defRPr/>
            </a:lvl1pPr>
            <a:extLst/>
          </a:lstStyle>
          <a:p>
            <a:pPr>
              <a:defRPr/>
            </a:pPr>
            <a:endParaRPr lang="en-US" dirty="0"/>
          </a:p>
        </p:txBody>
      </p:sp>
      <p:sp>
        <p:nvSpPr>
          <p:cNvPr id="8" name="Slide Number Placeholder 6"/>
          <p:cNvSpPr>
            <a:spLocks noGrp="1"/>
          </p:cNvSpPr>
          <p:nvPr>
            <p:ph type="sldNum" sz="quarter" idx="12"/>
          </p:nvPr>
        </p:nvSpPr>
        <p:spPr>
          <a:xfrm>
            <a:off x="11521018" y="6515100"/>
            <a:ext cx="620183" cy="273050"/>
          </a:xfrm>
        </p:spPr>
        <p:txBody>
          <a:bodyPr/>
          <a:lstStyle>
            <a:lvl1pPr>
              <a:defRPr/>
            </a:lvl1pPr>
          </a:lstStyle>
          <a:p>
            <a:fld id="{B81D783E-21E2-44FA-AD31-35F53C38F493}" type="slidenum">
              <a:rPr lang="en-US" altLang="en-US"/>
              <a:pPr/>
              <a:t>‹#›</a:t>
            </a:fld>
            <a:endParaRPr lang="en-US" altLang="en-US" dirty="0"/>
          </a:p>
        </p:txBody>
      </p:sp>
    </p:spTree>
    <p:extLst>
      <p:ext uri="{BB962C8B-B14F-4D97-AF65-F5344CB8AC3E}">
        <p14:creationId xmlns:p14="http://schemas.microsoft.com/office/powerpoint/2010/main" xmlns="" val="1313111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823385" y="2165351"/>
            <a:ext cx="4997449"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eaLnBrk="1" hangingPunct="1">
              <a:defRPr/>
            </a:pPr>
            <a:endParaRPr lang="en-US" sz="1800" dirty="0"/>
          </a:p>
        </p:txBody>
      </p:sp>
      <p:sp>
        <p:nvSpPr>
          <p:cNvPr id="8" name="Rectangle 7"/>
          <p:cNvSpPr/>
          <p:nvPr/>
        </p:nvSpPr>
        <p:spPr>
          <a:xfrm>
            <a:off x="6400801" y="2165351"/>
            <a:ext cx="499956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eaLnBrk="1" hangingPunct="1">
              <a:defRPr/>
            </a:pPr>
            <a:endParaRPr lang="en-US" sz="1800" dirty="0"/>
          </a:p>
        </p:txBody>
      </p:sp>
      <p:sp>
        <p:nvSpPr>
          <p:cNvPr id="2" name="Title 1"/>
          <p:cNvSpPr>
            <a:spLocks noGrp="1"/>
          </p:cNvSpPr>
          <p:nvPr>
            <p:ph type="title"/>
          </p:nvPr>
        </p:nvSpPr>
        <p:spPr>
          <a:xfrm>
            <a:off x="609600" y="251948"/>
            <a:ext cx="109728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6193368" y="1535113"/>
            <a:ext cx="5389033"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2362201"/>
            <a:ext cx="5386917"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3368" y="2362201"/>
            <a:ext cx="5389033"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endParaRPr lang="en-US" dirty="0"/>
          </a:p>
        </p:txBody>
      </p:sp>
      <p:sp>
        <p:nvSpPr>
          <p:cNvPr id="10" name="Footer Placeholder 7"/>
          <p:cNvSpPr>
            <a:spLocks noGrp="1"/>
          </p:cNvSpPr>
          <p:nvPr>
            <p:ph type="ftr" sz="quarter" idx="11"/>
          </p:nvPr>
        </p:nvSpPr>
        <p:spPr/>
        <p:txBody>
          <a:bodyPr/>
          <a:lstStyle>
            <a:lvl1pPr>
              <a:defRPr/>
            </a:lvl1pPr>
            <a:extLst/>
          </a:lstStyle>
          <a:p>
            <a:pPr>
              <a:defRPr/>
            </a:pPr>
            <a:endParaRPr lang="en-US" dirty="0"/>
          </a:p>
        </p:txBody>
      </p:sp>
      <p:sp>
        <p:nvSpPr>
          <p:cNvPr id="11" name="Slide Number Placeholder 8"/>
          <p:cNvSpPr>
            <a:spLocks noGrp="1"/>
          </p:cNvSpPr>
          <p:nvPr>
            <p:ph type="sldNum" sz="quarter" idx="12"/>
          </p:nvPr>
        </p:nvSpPr>
        <p:spPr>
          <a:xfrm>
            <a:off x="11521018" y="6515100"/>
            <a:ext cx="620183" cy="273050"/>
          </a:xfrm>
        </p:spPr>
        <p:txBody>
          <a:bodyPr/>
          <a:lstStyle>
            <a:lvl1pPr>
              <a:defRPr/>
            </a:lvl1pPr>
          </a:lstStyle>
          <a:p>
            <a:fld id="{A1DB28CC-4D24-427A-83AD-9BBB61FAB0E2}" type="slidenum">
              <a:rPr lang="en-US" altLang="en-US"/>
              <a:pPr/>
              <a:t>‹#›</a:t>
            </a:fld>
            <a:endParaRPr lang="en-US" altLang="en-US" dirty="0"/>
          </a:p>
        </p:txBody>
      </p:sp>
    </p:spTree>
    <p:extLst>
      <p:ext uri="{BB962C8B-B14F-4D97-AF65-F5344CB8AC3E}">
        <p14:creationId xmlns:p14="http://schemas.microsoft.com/office/powerpoint/2010/main" xmlns="" val="964800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609600" y="253218"/>
            <a:ext cx="10972800" cy="11430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endParaRPr lang="en-US" dirty="0"/>
          </a:p>
        </p:txBody>
      </p:sp>
      <p:sp>
        <p:nvSpPr>
          <p:cNvPr id="5" name="Footer Placeholder 3"/>
          <p:cNvSpPr>
            <a:spLocks noGrp="1"/>
          </p:cNvSpPr>
          <p:nvPr>
            <p:ph type="ftr" sz="quarter" idx="11"/>
          </p:nvPr>
        </p:nvSpPr>
        <p:spPr/>
        <p:txBody>
          <a:bodyPr/>
          <a:lstStyle>
            <a:lvl1pPr>
              <a:defRPr/>
            </a:lvl1pPr>
            <a:extLst/>
          </a:lstStyle>
          <a:p>
            <a:pPr>
              <a:defRPr/>
            </a:pPr>
            <a:endParaRPr lang="en-US" dirty="0"/>
          </a:p>
        </p:txBody>
      </p:sp>
      <p:sp>
        <p:nvSpPr>
          <p:cNvPr id="6" name="Slide Number Placeholder 4"/>
          <p:cNvSpPr>
            <a:spLocks noGrp="1"/>
          </p:cNvSpPr>
          <p:nvPr>
            <p:ph type="sldNum" sz="quarter" idx="12"/>
          </p:nvPr>
        </p:nvSpPr>
        <p:spPr/>
        <p:txBody>
          <a:bodyPr/>
          <a:lstStyle>
            <a:lvl1pPr>
              <a:defRPr/>
            </a:lvl1pPr>
          </a:lstStyle>
          <a:p>
            <a:fld id="{C1CBFA93-F966-4E4A-A25D-EA7F4FE078BE}" type="slidenum">
              <a:rPr lang="en-US" altLang="en-US"/>
              <a:pPr/>
              <a:t>‹#›</a:t>
            </a:fld>
            <a:endParaRPr lang="en-US" altLang="en-US" dirty="0"/>
          </a:p>
        </p:txBody>
      </p:sp>
    </p:spTree>
    <p:extLst>
      <p:ext uri="{BB962C8B-B14F-4D97-AF65-F5344CB8AC3E}">
        <p14:creationId xmlns:p14="http://schemas.microsoft.com/office/powerpoint/2010/main" xmlns="" val="3227164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dirty="0"/>
          </a:p>
        </p:txBody>
      </p:sp>
      <p:sp>
        <p:nvSpPr>
          <p:cNvPr id="3" name="Date Placeholder 13"/>
          <p:cNvSpPr>
            <a:spLocks noGrp="1"/>
          </p:cNvSpPr>
          <p:nvPr>
            <p:ph type="dt" sz="half" idx="11"/>
          </p:nvPr>
        </p:nvSpPr>
        <p:spPr/>
        <p:txBody>
          <a:bodyPr/>
          <a:lstStyle>
            <a:lvl1pPr>
              <a:defRPr/>
            </a:lvl1pPr>
          </a:lstStyle>
          <a:p>
            <a:pPr>
              <a:defRPr/>
            </a:pPr>
            <a:endParaRPr lang="en-US" dirty="0"/>
          </a:p>
        </p:txBody>
      </p:sp>
      <p:sp>
        <p:nvSpPr>
          <p:cNvPr id="4" name="Slide Number Placeholder 22"/>
          <p:cNvSpPr>
            <a:spLocks noGrp="1"/>
          </p:cNvSpPr>
          <p:nvPr>
            <p:ph type="sldNum" sz="quarter" idx="12"/>
          </p:nvPr>
        </p:nvSpPr>
        <p:spPr/>
        <p:txBody>
          <a:bodyPr/>
          <a:lstStyle>
            <a:lvl1pPr>
              <a:defRPr/>
            </a:lvl1pPr>
          </a:lstStyle>
          <a:p>
            <a:fld id="{B8EA1BFB-99EB-4920-AECA-19DF4AC82AF9}" type="slidenum">
              <a:rPr lang="en-US" altLang="en-US"/>
              <a:pPr/>
              <a:t>‹#›</a:t>
            </a:fld>
            <a:endParaRPr lang="en-US" altLang="en-US" dirty="0"/>
          </a:p>
        </p:txBody>
      </p:sp>
    </p:spTree>
    <p:extLst>
      <p:ext uri="{BB962C8B-B14F-4D97-AF65-F5344CB8AC3E}">
        <p14:creationId xmlns:p14="http://schemas.microsoft.com/office/powerpoint/2010/main" xmlns="" val="2819333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6743700" y="1057276"/>
            <a:ext cx="4997451"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6617515" y="304800"/>
            <a:ext cx="524256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6617515" y="1107560"/>
            <a:ext cx="524256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04800" y="2209800"/>
            <a:ext cx="11555275"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7416801" y="6513514"/>
            <a:ext cx="4002617" cy="274637"/>
          </a:xfrm>
        </p:spPr>
        <p:txBody>
          <a:bodyPr vert="horz" rtlCol="0"/>
          <a:lstStyle>
            <a:lvl1pPr>
              <a:defRPr/>
            </a:lvl1pPr>
            <a:extLst/>
          </a:lstStyle>
          <a:p>
            <a:pPr>
              <a:defRPr/>
            </a:pPr>
            <a:endParaRPr lang="en-US" dirty="0"/>
          </a:p>
        </p:txBody>
      </p:sp>
      <p:sp>
        <p:nvSpPr>
          <p:cNvPr id="7" name="Slide Number Placeholder 9"/>
          <p:cNvSpPr>
            <a:spLocks noGrp="1"/>
          </p:cNvSpPr>
          <p:nvPr>
            <p:ph type="sldNum" sz="quarter" idx="11"/>
          </p:nvPr>
        </p:nvSpPr>
        <p:spPr>
          <a:xfrm>
            <a:off x="11518900" y="6513514"/>
            <a:ext cx="618067" cy="274637"/>
          </a:xfrm>
        </p:spPr>
        <p:txBody>
          <a:bodyPr/>
          <a:lstStyle>
            <a:lvl1pPr>
              <a:defRPr/>
            </a:lvl1pPr>
          </a:lstStyle>
          <a:p>
            <a:fld id="{544ED95E-FD7D-49AE-B073-DDF3D4F8093B}" type="slidenum">
              <a:rPr lang="en-US" altLang="en-US"/>
              <a:pPr/>
              <a:t>‹#›</a:t>
            </a:fld>
            <a:endParaRPr lang="en-US" altLang="en-US" dirty="0"/>
          </a:p>
        </p:txBody>
      </p:sp>
      <p:sp>
        <p:nvSpPr>
          <p:cNvPr id="8" name="Footer Placeholder 10"/>
          <p:cNvSpPr>
            <a:spLocks noGrp="1"/>
          </p:cNvSpPr>
          <p:nvPr>
            <p:ph type="ftr" sz="quarter" idx="12"/>
          </p:nvPr>
        </p:nvSpPr>
        <p:spPr>
          <a:xfrm>
            <a:off x="2133600" y="6513514"/>
            <a:ext cx="5209117" cy="274637"/>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xmlns="" val="197079781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902422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53924" y="4724400"/>
            <a:ext cx="73152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4053924" y="5388937"/>
            <a:ext cx="73152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406400" y="249864"/>
            <a:ext cx="113792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dirty="0" smtClean="0"/>
              <a:t>Click icon to add picture</a:t>
            </a:r>
            <a:endParaRPr lang="en-US" noProof="0" dirty="0"/>
          </a:p>
        </p:txBody>
      </p:sp>
      <p:sp>
        <p:nvSpPr>
          <p:cNvPr id="5" name="Date Placeholder 7"/>
          <p:cNvSpPr>
            <a:spLocks noGrp="1"/>
          </p:cNvSpPr>
          <p:nvPr>
            <p:ph type="dt" sz="half" idx="10"/>
          </p:nvPr>
        </p:nvSpPr>
        <p:spPr>
          <a:xfrm>
            <a:off x="7416801" y="6508750"/>
            <a:ext cx="4002617" cy="274638"/>
          </a:xfrm>
        </p:spPr>
        <p:txBody>
          <a:bodyPr vert="horz" rtlCol="0"/>
          <a:lstStyle>
            <a:lvl1pPr>
              <a:defRPr/>
            </a:lvl1pPr>
            <a:extLst/>
          </a:lstStyle>
          <a:p>
            <a:pPr>
              <a:defRPr/>
            </a:pPr>
            <a:endParaRPr lang="en-US" dirty="0"/>
          </a:p>
        </p:txBody>
      </p:sp>
      <p:sp>
        <p:nvSpPr>
          <p:cNvPr id="6" name="Slide Number Placeholder 8"/>
          <p:cNvSpPr>
            <a:spLocks noGrp="1"/>
          </p:cNvSpPr>
          <p:nvPr>
            <p:ph type="sldNum" sz="quarter" idx="11"/>
          </p:nvPr>
        </p:nvSpPr>
        <p:spPr>
          <a:xfrm>
            <a:off x="11518900" y="6508750"/>
            <a:ext cx="618067" cy="274638"/>
          </a:xfrm>
        </p:spPr>
        <p:txBody>
          <a:bodyPr/>
          <a:lstStyle>
            <a:lvl1pPr>
              <a:defRPr/>
            </a:lvl1pPr>
          </a:lstStyle>
          <a:p>
            <a:fld id="{14D740D3-2F1A-45DE-A41B-D0B68EA96132}" type="slidenum">
              <a:rPr lang="en-US" altLang="en-US"/>
              <a:pPr/>
              <a:t>‹#›</a:t>
            </a:fld>
            <a:endParaRPr lang="en-US" altLang="en-US" dirty="0"/>
          </a:p>
        </p:txBody>
      </p:sp>
      <p:sp>
        <p:nvSpPr>
          <p:cNvPr id="7" name="Footer Placeholder 9"/>
          <p:cNvSpPr>
            <a:spLocks noGrp="1"/>
          </p:cNvSpPr>
          <p:nvPr>
            <p:ph type="ftr" sz="quarter" idx="12"/>
          </p:nvPr>
        </p:nvSpPr>
        <p:spPr>
          <a:xfrm>
            <a:off x="2133600" y="6508750"/>
            <a:ext cx="5209117" cy="274638"/>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xmlns="" val="2573989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dirty="0"/>
          </a:p>
        </p:txBody>
      </p:sp>
      <p:sp>
        <p:nvSpPr>
          <p:cNvPr id="5" name="Date Placeholder 13"/>
          <p:cNvSpPr>
            <a:spLocks noGrp="1"/>
          </p:cNvSpPr>
          <p:nvPr>
            <p:ph type="dt" sz="half"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fld id="{34C5B8C3-ABCC-482D-AC62-C19451D8A665}" type="slidenum">
              <a:rPr lang="en-US" altLang="en-US"/>
              <a:pPr/>
              <a:t>‹#›</a:t>
            </a:fld>
            <a:endParaRPr lang="en-US" altLang="en-US" dirty="0"/>
          </a:p>
        </p:txBody>
      </p:sp>
    </p:spTree>
    <p:extLst>
      <p:ext uri="{BB962C8B-B14F-4D97-AF65-F5344CB8AC3E}">
        <p14:creationId xmlns:p14="http://schemas.microsoft.com/office/powerpoint/2010/main" xmlns="" val="421687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dirty="0"/>
          </a:p>
        </p:txBody>
      </p:sp>
      <p:sp>
        <p:nvSpPr>
          <p:cNvPr id="5" name="Date Placeholder 13"/>
          <p:cNvSpPr>
            <a:spLocks noGrp="1"/>
          </p:cNvSpPr>
          <p:nvPr>
            <p:ph type="dt" sz="half"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fld id="{E1C9CE75-E2F1-470B-A319-94B0B1156CE3}" type="slidenum">
              <a:rPr lang="en-US" altLang="en-US"/>
              <a:pPr/>
              <a:t>‹#›</a:t>
            </a:fld>
            <a:endParaRPr lang="en-US" altLang="en-US" dirty="0"/>
          </a:p>
        </p:txBody>
      </p:sp>
    </p:spTree>
    <p:extLst>
      <p:ext uri="{BB962C8B-B14F-4D97-AF65-F5344CB8AC3E}">
        <p14:creationId xmlns:p14="http://schemas.microsoft.com/office/powerpoint/2010/main" xmlns="" val="478776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47242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154551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63003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1289634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2281106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3625846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C980E3A-A85E-4BC2-A8DF-4E112496213C}"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184405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80E3A-A85E-4BC2-A8DF-4E112496213C}" type="datetimeFigureOut">
              <a:rPr lang="en-US" smtClean="0"/>
              <a:pPr/>
              <a:t>5/31/2024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8D51F3-BE09-4F58-9436-DB1F00755585}" type="slidenum">
              <a:rPr lang="en-US" smtClean="0"/>
              <a:pPr/>
              <a:t>‹#›</a:t>
            </a:fld>
            <a:endParaRPr lang="en-US" dirty="0"/>
          </a:p>
        </p:txBody>
      </p:sp>
    </p:spTree>
    <p:extLst>
      <p:ext uri="{BB962C8B-B14F-4D97-AF65-F5344CB8AC3E}">
        <p14:creationId xmlns:p14="http://schemas.microsoft.com/office/powerpoint/2010/main" xmlns="" val="3973242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7" name="Round Diagonal Corner Rectangle 6"/>
          <p:cNvSpPr/>
          <p:nvPr/>
        </p:nvSpPr>
        <p:spPr>
          <a:xfrm>
            <a:off x="219456" y="147085"/>
            <a:ext cx="11747795"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3" name="Footer Placeholder 2"/>
          <p:cNvSpPr>
            <a:spLocks noGrp="1"/>
          </p:cNvSpPr>
          <p:nvPr>
            <p:ph type="ftr" sz="quarter" idx="3"/>
          </p:nvPr>
        </p:nvSpPr>
        <p:spPr>
          <a:xfrm>
            <a:off x="1727200" y="6400800"/>
            <a:ext cx="5615517" cy="274638"/>
          </a:xfrm>
          <a:prstGeom prst="rect">
            <a:avLst/>
          </a:prstGeom>
        </p:spPr>
        <p:txBody>
          <a:bodyPr/>
          <a:lstStyle>
            <a:lvl1pPr algn="r" eaLnBrk="1" latinLnBrk="0" hangingPunct="1">
              <a:defRPr kumimoji="0" sz="1300">
                <a:solidFill>
                  <a:schemeClr val="bg2">
                    <a:tint val="60000"/>
                    <a:satMod val="155000"/>
                  </a:schemeClr>
                </a:solidFill>
              </a:defRPr>
            </a:lvl1pPr>
            <a:extLst/>
          </a:lstStyle>
          <a:p>
            <a:pPr>
              <a:defRPr/>
            </a:pPr>
            <a:endParaRPr lang="en-US" dirty="0"/>
          </a:p>
        </p:txBody>
      </p:sp>
      <p:sp>
        <p:nvSpPr>
          <p:cNvPr id="14" name="Date Placeholder 13"/>
          <p:cNvSpPr>
            <a:spLocks noGrp="1"/>
          </p:cNvSpPr>
          <p:nvPr>
            <p:ph type="dt" sz="half" idx="2"/>
          </p:nvPr>
        </p:nvSpPr>
        <p:spPr>
          <a:xfrm>
            <a:off x="7416801" y="6400800"/>
            <a:ext cx="4002617" cy="274638"/>
          </a:xfrm>
          <a:prstGeom prst="rect">
            <a:avLst/>
          </a:prstGeom>
        </p:spPr>
        <p:txBody>
          <a:bodyPr/>
          <a:lstStyle>
            <a:lvl1pPr algn="l" eaLnBrk="1" latinLnBrk="0" hangingPunct="1">
              <a:defRPr kumimoji="0" sz="1300">
                <a:solidFill>
                  <a:schemeClr val="bg2">
                    <a:tint val="60000"/>
                    <a:satMod val="155000"/>
                  </a:schemeClr>
                </a:solidFill>
              </a:defRPr>
            </a:lvl1pPr>
            <a:extLst/>
          </a:lstStyle>
          <a:p>
            <a:pPr>
              <a:defRPr/>
            </a:pPr>
            <a:endParaRPr lang="en-US" dirty="0"/>
          </a:p>
        </p:txBody>
      </p:sp>
      <p:sp>
        <p:nvSpPr>
          <p:cNvPr id="23" name="Slide Number Placeholder 22"/>
          <p:cNvSpPr>
            <a:spLocks noGrp="1"/>
          </p:cNvSpPr>
          <p:nvPr>
            <p:ph type="sldNum" sz="quarter" idx="4"/>
          </p:nvPr>
        </p:nvSpPr>
        <p:spPr>
          <a:xfrm>
            <a:off x="11518900" y="6515100"/>
            <a:ext cx="618067"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DFE0D4"/>
                </a:solidFill>
              </a:defRPr>
            </a:lvl1pPr>
          </a:lstStyle>
          <a:p>
            <a:fld id="{143EA6FC-FDAA-4AEA-AFA6-8E595E385972}" type="slidenum">
              <a:rPr lang="en-US" altLang="en-US"/>
              <a:pPr/>
              <a:t>‹#›</a:t>
            </a:fld>
            <a:endParaRPr lang="en-US" altLang="en-US" dirty="0"/>
          </a:p>
        </p:txBody>
      </p:sp>
      <p:sp>
        <p:nvSpPr>
          <p:cNvPr id="22" name="Title Placeholder 21"/>
          <p:cNvSpPr>
            <a:spLocks noGrp="1"/>
          </p:cNvSpPr>
          <p:nvPr>
            <p:ph type="title"/>
          </p:nvPr>
        </p:nvSpPr>
        <p:spPr>
          <a:xfrm>
            <a:off x="609600" y="254000"/>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p>
            <a:r>
              <a:rPr lang="en-US" smtClean="0"/>
              <a:t>Click to edit Master title style</a:t>
            </a:r>
            <a:endParaRPr lang="en-US"/>
          </a:p>
        </p:txBody>
      </p:sp>
      <p:sp>
        <p:nvSpPr>
          <p:cNvPr id="1033" name="Text Placeholder 12"/>
          <p:cNvSpPr>
            <a:spLocks noGrp="1"/>
          </p:cNvSpPr>
          <p:nvPr>
            <p:ph type="body" idx="1"/>
          </p:nvPr>
        </p:nvSpPr>
        <p:spPr bwMode="auto">
          <a:xfrm>
            <a:off x="609600" y="1646238"/>
            <a:ext cx="109728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extLst>
      <p:ext uri="{BB962C8B-B14F-4D97-AF65-F5344CB8AC3E}">
        <p14:creationId xmlns:p14="http://schemas.microsoft.com/office/powerpoint/2010/main" xmlns="" val="114843431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3975" indent="-53975" algn="r" rtl="0"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eaLnBrk="0" fontAlgn="base" hangingPunct="0">
        <a:spcBef>
          <a:spcPct val="0"/>
        </a:spcBef>
        <a:spcAft>
          <a:spcPct val="0"/>
        </a:spcAft>
        <a:defRPr sz="4600">
          <a:solidFill>
            <a:srgbClr val="E7EACB"/>
          </a:solidFill>
          <a:latin typeface="Rockwell" pitchFamily="18" charset="0"/>
        </a:defRPr>
      </a:lvl2pPr>
      <a:lvl3pPr marL="53975" indent="-53975" algn="r" rtl="0" eaLnBrk="0" fontAlgn="base" hangingPunct="0">
        <a:spcBef>
          <a:spcPct val="0"/>
        </a:spcBef>
        <a:spcAft>
          <a:spcPct val="0"/>
        </a:spcAft>
        <a:defRPr sz="4600">
          <a:solidFill>
            <a:srgbClr val="E7EACB"/>
          </a:solidFill>
          <a:latin typeface="Rockwell" pitchFamily="18" charset="0"/>
        </a:defRPr>
      </a:lvl3pPr>
      <a:lvl4pPr marL="53975" indent="-53975" algn="r" rtl="0" eaLnBrk="0" fontAlgn="base" hangingPunct="0">
        <a:spcBef>
          <a:spcPct val="0"/>
        </a:spcBef>
        <a:spcAft>
          <a:spcPct val="0"/>
        </a:spcAft>
        <a:defRPr sz="4600">
          <a:solidFill>
            <a:srgbClr val="E7EACB"/>
          </a:solidFill>
          <a:latin typeface="Rockwell" pitchFamily="18" charset="0"/>
        </a:defRPr>
      </a:lvl4pPr>
      <a:lvl5pPr marL="53975" indent="-53975" algn="r" rtl="0" eaLnBrk="0" fontAlgn="base" hangingPunct="0">
        <a:spcBef>
          <a:spcPct val="0"/>
        </a:spcBef>
        <a:spcAft>
          <a:spcPct val="0"/>
        </a:spcAft>
        <a:defRPr sz="4600">
          <a:solidFill>
            <a:srgbClr val="E7EACB"/>
          </a:solidFill>
          <a:latin typeface="Rockwell" pitchFamily="18" charset="0"/>
        </a:defRPr>
      </a:lvl5pPr>
      <a:lvl6pPr marL="511175" indent="-53975" algn="r" rtl="0" fontAlgn="base">
        <a:spcBef>
          <a:spcPct val="0"/>
        </a:spcBef>
        <a:spcAft>
          <a:spcPct val="0"/>
        </a:spcAft>
        <a:defRPr sz="4600">
          <a:solidFill>
            <a:srgbClr val="E7EACB"/>
          </a:solidFill>
          <a:latin typeface="Rockwell" pitchFamily="18" charset="0"/>
        </a:defRPr>
      </a:lvl6pPr>
      <a:lvl7pPr marL="968375" indent="-53975" algn="r" rtl="0" fontAlgn="base">
        <a:spcBef>
          <a:spcPct val="0"/>
        </a:spcBef>
        <a:spcAft>
          <a:spcPct val="0"/>
        </a:spcAft>
        <a:defRPr sz="4600">
          <a:solidFill>
            <a:srgbClr val="E7EACB"/>
          </a:solidFill>
          <a:latin typeface="Rockwell" pitchFamily="18" charset="0"/>
        </a:defRPr>
      </a:lvl7pPr>
      <a:lvl8pPr marL="1425575" indent="-53975" algn="r" rtl="0" fontAlgn="base">
        <a:spcBef>
          <a:spcPct val="0"/>
        </a:spcBef>
        <a:spcAft>
          <a:spcPct val="0"/>
        </a:spcAft>
        <a:defRPr sz="4600">
          <a:solidFill>
            <a:srgbClr val="E7EACB"/>
          </a:solidFill>
          <a:latin typeface="Rockwell" pitchFamily="18" charset="0"/>
        </a:defRPr>
      </a:lvl8pPr>
      <a:lvl9pPr marL="1882775" indent="-53975" algn="r" rtl="0" fontAlgn="base">
        <a:spcBef>
          <a:spcPct val="0"/>
        </a:spcBef>
        <a:spcAft>
          <a:spcPct val="0"/>
        </a:spcAft>
        <a:defRPr sz="4600">
          <a:solidFill>
            <a:srgbClr val="E7EACB"/>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panose="05020102010507070707" pitchFamily="18" charset="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A8CDD7"/>
        </a:buClr>
        <a:buSzPct val="100000"/>
        <a:buFont typeface="Wingdings 2" panose="05020102010507070707" pitchFamily="18" charset="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A8CDD7"/>
        </a:buClr>
        <a:buSzPct val="100000"/>
        <a:buFont typeface="Wingdings 2" panose="05020102010507070707" pitchFamily="18" charset="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A8CDD7"/>
        </a:buClr>
        <a:buSzPct val="100000"/>
        <a:buFont typeface="Wingdings 2" panose="05020102010507070707"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my.clevelandclinic.org/health/drugs/21531-antivirals" TargetMode="External"/><Relationship Id="rId2" Type="http://schemas.openxmlformats.org/officeDocument/2006/relationships/hyperlink" Target="https://my.clevelandclinic.org/health/drugs/16386-antibiotics" TargetMode="External"/><Relationship Id="rId1" Type="http://schemas.openxmlformats.org/officeDocument/2006/relationships/slideLayout" Target="../slideLayouts/slideLayout2.xml"/><Relationship Id="rId5" Type="http://schemas.openxmlformats.org/officeDocument/2006/relationships/hyperlink" Target="https://my.clevelandclinic.org/health/treatments/21635-iv-fluids" TargetMode="External"/><Relationship Id="rId4" Type="http://schemas.openxmlformats.org/officeDocument/2006/relationships/hyperlink" Target="https://my.clevelandclinic.org/health/drugs/4812-corticosteroid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7.xml"/><Relationship Id="rId1" Type="http://schemas.openxmlformats.org/officeDocument/2006/relationships/vmlDrawing" Target="../drawings/vmlDrawing1.v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7.xml"/><Relationship Id="rId1" Type="http://schemas.openxmlformats.org/officeDocument/2006/relationships/vmlDrawing" Target="../drawings/vmlDrawing2.vml"/></Relationships>
</file>

<file path=ppt/slides/_rels/slide8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4189" y="1388534"/>
            <a:ext cx="9513456" cy="3742266"/>
          </a:xfrm>
          <a:effectLst>
            <a:outerShdw blurRad="50800" dist="50800" dir="5400000" algn="ctr" rotWithShape="0">
              <a:schemeClr val="bg1">
                <a:lumMod val="85000"/>
              </a:schemeClr>
            </a:outerShdw>
          </a:effectLst>
        </p:spPr>
        <p:txBody>
          <a:bodyPr>
            <a:normAutofit fontScale="90000"/>
          </a:bodyPr>
          <a:lstStyle/>
          <a:p>
            <a:r>
              <a:rPr lang="sr-Cyrl-RS" sz="3600" b="1" dirty="0" smtClean="0">
                <a:latin typeface="Comic Sans MS" panose="030F0702030302020204" pitchFamily="66" charset="0"/>
                <a:cs typeface="Aharoni" panose="02010803020104030203" pitchFamily="2" charset="-79"/>
              </a:rPr>
              <a:t/>
            </a:r>
            <a:br>
              <a:rPr lang="sr-Cyrl-RS" sz="3600" b="1" dirty="0" smtClean="0">
                <a:latin typeface="Comic Sans MS" panose="030F0702030302020204" pitchFamily="66" charset="0"/>
                <a:cs typeface="Aharoni" panose="02010803020104030203" pitchFamily="2" charset="-79"/>
              </a:rPr>
            </a:br>
            <a:r>
              <a:rPr lang="sr-Cyrl-RS" sz="3600" b="1" dirty="0">
                <a:latin typeface="Comic Sans MS" panose="030F0702030302020204" pitchFamily="66" charset="0"/>
                <a:cs typeface="Aharoni" panose="02010803020104030203" pitchFamily="2" charset="-79"/>
              </a:rPr>
              <a:t/>
            </a:r>
            <a:br>
              <a:rPr lang="sr-Cyrl-RS" sz="3600" b="1" dirty="0">
                <a:latin typeface="Comic Sans MS" panose="030F0702030302020204" pitchFamily="66" charset="0"/>
                <a:cs typeface="Aharoni" panose="02010803020104030203" pitchFamily="2" charset="-79"/>
              </a:rPr>
            </a:br>
            <a:r>
              <a:rPr lang="sr-Cyrl-RS" sz="3600" b="1" dirty="0" smtClean="0">
                <a:latin typeface="Comic Sans MS" panose="030F0702030302020204" pitchFamily="66" charset="0"/>
                <a:cs typeface="Aharoni" panose="02010803020104030203" pitchFamily="2" charset="-79"/>
              </a:rPr>
              <a:t/>
            </a:r>
            <a:br>
              <a:rPr lang="sr-Cyrl-RS" sz="3600" b="1" dirty="0" smtClean="0">
                <a:latin typeface="Comic Sans MS" panose="030F0702030302020204" pitchFamily="66" charset="0"/>
                <a:cs typeface="Aharoni" panose="02010803020104030203" pitchFamily="2" charset="-79"/>
              </a:rPr>
            </a:br>
            <a:r>
              <a:rPr lang="sr-Cyrl-RS" sz="3600" b="1" dirty="0">
                <a:latin typeface="Comic Sans MS" panose="030F0702030302020204" pitchFamily="66" charset="0"/>
                <a:cs typeface="Aharoni" panose="02010803020104030203" pitchFamily="2" charset="-79"/>
              </a:rPr>
              <a:t/>
            </a:r>
            <a:br>
              <a:rPr lang="sr-Cyrl-RS" sz="3600" b="1" dirty="0">
                <a:latin typeface="Comic Sans MS" panose="030F0702030302020204" pitchFamily="66" charset="0"/>
                <a:cs typeface="Aharoni" panose="02010803020104030203" pitchFamily="2" charset="-79"/>
              </a:rPr>
            </a:br>
            <a:r>
              <a:rPr lang="en-US" sz="4000" b="1" dirty="0" smtClean="0">
                <a:latin typeface="Comic Sans MS" panose="030F0702030302020204" pitchFamily="66" charset="0"/>
                <a:cs typeface="Aharoni" panose="02010803020104030203" pitchFamily="2" charset="-79"/>
              </a:rPr>
              <a:t>Infectious </a:t>
            </a:r>
            <a:r>
              <a:rPr lang="en-US" sz="4000" b="1" dirty="0">
                <a:latin typeface="Comic Sans MS" panose="030F0702030302020204" pitchFamily="66" charset="0"/>
                <a:cs typeface="Aharoni" panose="02010803020104030203" pitchFamily="2" charset="-79"/>
              </a:rPr>
              <a:t>diseases of </a:t>
            </a:r>
            <a:r>
              <a:rPr lang="en-US" sz="4000" b="1" dirty="0" smtClean="0">
                <a:latin typeface="Comic Sans MS" panose="030F0702030302020204" pitchFamily="66" charset="0"/>
                <a:cs typeface="Aharoni" panose="02010803020104030203" pitchFamily="2" charset="-79"/>
              </a:rPr>
              <a:t>the</a:t>
            </a:r>
            <a:r>
              <a:rPr lang="sr-Latn-RS" sz="4000" b="1" dirty="0" smtClean="0">
                <a:latin typeface="Comic Sans MS" panose="030F0702030302020204" pitchFamily="66" charset="0"/>
                <a:cs typeface="Aharoni" panose="02010803020104030203" pitchFamily="2" charset="-79"/>
              </a:rPr>
              <a:t> CNS</a:t>
            </a:r>
            <a:r>
              <a:rPr lang="sr-Cyrl-RS" sz="4000" b="1" dirty="0">
                <a:latin typeface="Comic Sans MS" panose="030F0702030302020204" pitchFamily="66" charset="0"/>
                <a:cs typeface="Aharoni" panose="02010803020104030203" pitchFamily="2" charset="-79"/>
              </a:rPr>
              <a:t/>
            </a:r>
            <a:br>
              <a:rPr lang="sr-Cyrl-RS" sz="4000" b="1" dirty="0">
                <a:latin typeface="Comic Sans MS" panose="030F0702030302020204" pitchFamily="66" charset="0"/>
                <a:cs typeface="Aharoni" panose="02010803020104030203" pitchFamily="2" charset="-79"/>
              </a:rPr>
            </a:b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en-US" sz="4000" b="1" dirty="0" smtClean="0">
                <a:latin typeface="Comic Sans MS" panose="030F0702030302020204" pitchFamily="66" charset="0"/>
                <a:cs typeface="Aharoni" panose="02010803020104030203" pitchFamily="2" charset="-79"/>
              </a:rPr>
              <a:t>and</a:t>
            </a: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en-US" sz="4000" b="1" dirty="0">
                <a:latin typeface="Comic Sans MS" panose="030F0702030302020204" pitchFamily="66" charset="0"/>
                <a:cs typeface="Aharoni" panose="02010803020104030203" pitchFamily="2" charset="-79"/>
              </a:rPr>
              <a:t>neurological </a:t>
            </a:r>
            <a:r>
              <a:rPr lang="en-US" sz="4000" b="1" dirty="0" smtClean="0">
                <a:latin typeface="Comic Sans MS" panose="030F0702030302020204" pitchFamily="66" charset="0"/>
                <a:cs typeface="Aharoni" panose="02010803020104030203" pitchFamily="2" charset="-79"/>
              </a:rPr>
              <a:t>complications</a:t>
            </a:r>
            <a:r>
              <a:rPr lang="sr-Latn-RS" sz="4000" b="1" dirty="0">
                <a:latin typeface="Comic Sans MS" panose="030F0702030302020204" pitchFamily="66" charset="0"/>
                <a:cs typeface="Aharoni" panose="02010803020104030203" pitchFamily="2" charset="-79"/>
              </a:rPr>
              <a:t> of systemic diseases</a:t>
            </a:r>
            <a:endParaRPr lang="en-US" sz="4000" b="1" dirty="0">
              <a:latin typeface="Comic Sans MS" panose="030F0702030302020204" pitchFamily="66" charset="0"/>
              <a:cs typeface="Aharoni" panose="02010803020104030203" pitchFamily="2" charset="-79"/>
            </a:endParaRPr>
          </a:p>
        </p:txBody>
      </p:sp>
      <p:sp>
        <p:nvSpPr>
          <p:cNvPr id="3" name="Subtitle 2"/>
          <p:cNvSpPr>
            <a:spLocks noGrp="1"/>
          </p:cNvSpPr>
          <p:nvPr>
            <p:ph type="subTitle" idx="1"/>
          </p:nvPr>
        </p:nvSpPr>
        <p:spPr>
          <a:xfrm>
            <a:off x="1524000" y="5430981"/>
            <a:ext cx="9144000" cy="699655"/>
          </a:xfrm>
        </p:spPr>
        <p:txBody>
          <a:bodyPr>
            <a:normAutofit/>
          </a:bodyPr>
          <a:lstStyle/>
          <a:p>
            <a:pPr lvl="0" defTabSz="457200" fontAlgn="base">
              <a:lnSpc>
                <a:spcPct val="100000"/>
              </a:lnSpc>
              <a:spcBef>
                <a:spcPct val="20000"/>
              </a:spcBef>
              <a:spcAft>
                <a:spcPts val="600"/>
              </a:spcAft>
              <a:buClr>
                <a:srgbClr val="83992A"/>
              </a:buClr>
              <a:buSzPct val="115000"/>
            </a:pPr>
            <a:r>
              <a:rPr lang="en-US" altLang="en-US" sz="3200" dirty="0">
                <a:solidFill>
                  <a:prstClr val="black"/>
                </a:solidFill>
                <a:latin typeface="Comic Sans MS" panose="030F0702030302020204" pitchFamily="66" charset="0"/>
              </a:rPr>
              <a:t>Assistant professor Dr Katarina Vesic</a:t>
            </a:r>
          </a:p>
          <a:p>
            <a:endParaRPr lang="en-US" sz="3600" dirty="0">
              <a:latin typeface="Comic Sans MS" panose="030F0702030302020204" pitchFamily="66" charset="0"/>
            </a:endParaRPr>
          </a:p>
        </p:txBody>
      </p:sp>
    </p:spTree>
    <p:extLst>
      <p:ext uri="{BB962C8B-B14F-4D97-AF65-F5344CB8AC3E}">
        <p14:creationId xmlns:p14="http://schemas.microsoft.com/office/powerpoint/2010/main" xmlns="" val="2852071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591" y="500062"/>
            <a:ext cx="10515600" cy="1325563"/>
          </a:xfrm>
        </p:spPr>
        <p:txBody>
          <a:bodyPr>
            <a:normAutofit/>
          </a:bodyPr>
          <a:lstStyle/>
          <a:p>
            <a:pPr marL="228600" lvl="0" indent="-228600">
              <a:spcBef>
                <a:spcPts val="1000"/>
              </a:spcBef>
            </a:pPr>
            <a:r>
              <a:rPr lang="sr-Latn-RS" altLang="en-US" sz="4000" b="1" kern="0" dirty="0" smtClean="0">
                <a:solidFill>
                  <a:prstClr val="black"/>
                </a:solidFill>
                <a:latin typeface="Comic Sans MS" panose="030F0702030302020204" pitchFamily="66" charset="0"/>
                <a:ea typeface="+mn-ea"/>
                <a:cs typeface="+mn-cs"/>
              </a:rPr>
              <a:t>Acute bacterial meningitis</a:t>
            </a:r>
            <a:r>
              <a:rPr lang="sr-Cyrl-RS" sz="3600" dirty="0">
                <a:solidFill>
                  <a:prstClr val="black"/>
                </a:solidFill>
                <a:latin typeface="Calibri" panose="020F0502020204030204"/>
                <a:ea typeface="+mn-ea"/>
                <a:cs typeface="+mn-cs"/>
              </a:rPr>
              <a:t/>
            </a:r>
            <a:br>
              <a:rPr lang="sr-Cyrl-RS" sz="3600" dirty="0">
                <a:solidFill>
                  <a:prstClr val="black"/>
                </a:solidFill>
                <a:latin typeface="Calibri" panose="020F0502020204030204"/>
                <a:ea typeface="+mn-ea"/>
                <a:cs typeface="+mn-cs"/>
              </a:rPr>
            </a:br>
            <a:endParaRPr lang="en-US" dirty="0"/>
          </a:p>
        </p:txBody>
      </p:sp>
      <p:sp>
        <p:nvSpPr>
          <p:cNvPr id="3" name="Content Placeholder 2"/>
          <p:cNvSpPr>
            <a:spLocks noGrp="1"/>
          </p:cNvSpPr>
          <p:nvPr>
            <p:ph idx="1"/>
          </p:nvPr>
        </p:nvSpPr>
        <p:spPr/>
        <p:txBody>
          <a:bodyPr/>
          <a:lstStyle/>
          <a:p>
            <a:pPr marL="0" indent="0">
              <a:buNone/>
            </a:pPr>
            <a:r>
              <a:rPr lang="en-US" dirty="0">
                <a:solidFill>
                  <a:srgbClr val="202124"/>
                </a:solidFill>
                <a:latin typeface="Google Sans"/>
              </a:rPr>
              <a:t>Acute bacterial meningitis is </a:t>
            </a:r>
            <a:r>
              <a:rPr lang="en-US" dirty="0">
                <a:solidFill>
                  <a:srgbClr val="040C28"/>
                </a:solidFill>
                <a:latin typeface="Google Sans"/>
              </a:rPr>
              <a:t>rapidly progressive bacterial infection of the meninges and subarachnoid </a:t>
            </a:r>
            <a:r>
              <a:rPr lang="en-US" dirty="0" smtClean="0">
                <a:solidFill>
                  <a:srgbClr val="040C28"/>
                </a:solidFill>
                <a:latin typeface="Google Sans"/>
              </a:rPr>
              <a:t>space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3995792537"/>
              </p:ext>
            </p:extLst>
          </p:nvPr>
        </p:nvGraphicFramePr>
        <p:xfrm>
          <a:off x="950918" y="3363424"/>
          <a:ext cx="9342584" cy="3108960"/>
        </p:xfrm>
        <a:graphic>
          <a:graphicData uri="http://schemas.openxmlformats.org/drawingml/2006/table">
            <a:tbl>
              <a:tblPr firstRow="1" bandRow="1">
                <a:tableStyleId>{5C22544A-7EE6-4342-B048-85BDC9FD1C3A}</a:tableStyleId>
              </a:tblPr>
              <a:tblGrid>
                <a:gridCol w="2335646">
                  <a:extLst>
                    <a:ext uri="{9D8B030D-6E8A-4147-A177-3AD203B41FA5}">
                      <a16:colId xmlns:a16="http://schemas.microsoft.com/office/drawing/2014/main" xmlns="" val="2221668937"/>
                    </a:ext>
                  </a:extLst>
                </a:gridCol>
                <a:gridCol w="2335646">
                  <a:extLst>
                    <a:ext uri="{9D8B030D-6E8A-4147-A177-3AD203B41FA5}">
                      <a16:colId xmlns:a16="http://schemas.microsoft.com/office/drawing/2014/main" xmlns="" val="4293126203"/>
                    </a:ext>
                  </a:extLst>
                </a:gridCol>
                <a:gridCol w="2335646">
                  <a:extLst>
                    <a:ext uri="{9D8B030D-6E8A-4147-A177-3AD203B41FA5}">
                      <a16:colId xmlns:a16="http://schemas.microsoft.com/office/drawing/2014/main" xmlns="" val="4000646525"/>
                    </a:ext>
                  </a:extLst>
                </a:gridCol>
                <a:gridCol w="2335646">
                  <a:extLst>
                    <a:ext uri="{9D8B030D-6E8A-4147-A177-3AD203B41FA5}">
                      <a16:colId xmlns:a16="http://schemas.microsoft.com/office/drawing/2014/main" xmlns="" val="376042545"/>
                    </a:ext>
                  </a:extLst>
                </a:gridCol>
              </a:tblGrid>
              <a:tr h="370840">
                <a:tc>
                  <a:txBody>
                    <a:bodyPr/>
                    <a:lstStyle/>
                    <a:p>
                      <a:r>
                        <a:rPr lang="sr-Latn-RS" dirty="0" smtClean="0">
                          <a:solidFill>
                            <a:schemeClr val="tx1"/>
                          </a:solidFill>
                        </a:rPr>
                        <a:t>N</a:t>
                      </a:r>
                      <a:r>
                        <a:rPr lang="en-US" dirty="0" smtClean="0">
                          <a:solidFill>
                            <a:schemeClr val="tx1"/>
                          </a:solidFill>
                        </a:rPr>
                        <a:t>eonat</a:t>
                      </a:r>
                      <a:r>
                        <a:rPr lang="sr-Latn-RS" dirty="0" smtClean="0">
                          <a:solidFill>
                            <a:schemeClr val="tx1"/>
                          </a:solidFill>
                        </a:rPr>
                        <a:t>es</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Childhood</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Adults</a:t>
                      </a:r>
                      <a:endParaRPr lang="en-US" dirty="0">
                        <a:solidFill>
                          <a:schemeClr val="tx1"/>
                        </a:solidFill>
                      </a:endParaRPr>
                    </a:p>
                  </a:txBody>
                  <a:tcPr>
                    <a:solidFill>
                      <a:schemeClr val="bg1">
                        <a:lumMod val="50000"/>
                      </a:schemeClr>
                    </a:solidFill>
                  </a:tcPr>
                </a:tc>
                <a:tc>
                  <a:txBody>
                    <a:bodyPr/>
                    <a:lstStyle/>
                    <a:p>
                      <a:r>
                        <a:rPr lang="en-US" dirty="0" smtClean="0">
                          <a:solidFill>
                            <a:schemeClr val="tx1"/>
                          </a:solidFill>
                        </a:rPr>
                        <a:t>Immunodeficiency conditions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xmlns="" val="728231535"/>
                  </a:ext>
                </a:extLst>
              </a:tr>
              <a:tr h="370840">
                <a:tc>
                  <a:txBody>
                    <a:bodyPr/>
                    <a:lstStyle/>
                    <a:p>
                      <a:r>
                        <a:rPr lang="sr-Cyrl-RS" dirty="0" smtClean="0">
                          <a:solidFill>
                            <a:schemeClr val="tx1"/>
                          </a:solidFill>
                        </a:rPr>
                        <a:t>-</a:t>
                      </a:r>
                      <a:r>
                        <a:rPr lang="sr-Latn-RS" dirty="0" smtClean="0">
                          <a:solidFill>
                            <a:schemeClr val="tx1"/>
                          </a:solidFill>
                        </a:rPr>
                        <a:t>E. Coli, Klebsielle</a:t>
                      </a:r>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-Haemopilus influenze tip B</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-Neisseria meningitidis (meningokok)</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-Staphylococcus aurreus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xmlns="" val="772254210"/>
                  </a:ext>
                </a:extLst>
              </a:tr>
              <a:tr h="370840">
                <a:tc>
                  <a:txBody>
                    <a:bodyPr/>
                    <a:lstStyle/>
                    <a:p>
                      <a:r>
                        <a:rPr lang="sr-Latn-RS" dirty="0" smtClean="0">
                          <a:solidFill>
                            <a:schemeClr val="tx1"/>
                          </a:solidFill>
                        </a:rPr>
                        <a:t>-Haemopilus influenze tip B</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-Sreptococcus</a:t>
                      </a:r>
                    </a:p>
                    <a:p>
                      <a:r>
                        <a:rPr lang="sr-Latn-RS" dirty="0" smtClean="0">
                          <a:solidFill>
                            <a:schemeClr val="tx1"/>
                          </a:solidFill>
                        </a:rPr>
                        <a:t>pneumonie</a:t>
                      </a:r>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-Sreptococcus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pneumonie</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-Listeria monocytogenes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xmlns="" val="1355100451"/>
                  </a:ext>
                </a:extLst>
              </a:tr>
              <a:tr h="370840">
                <a:tc>
                  <a:txBody>
                    <a:bodyPr/>
                    <a:lstStyle/>
                    <a:p>
                      <a:endParaRPr lang="en-US" dirty="0">
                        <a:solidFill>
                          <a:schemeClr val="bg1"/>
                        </a:solidFill>
                      </a:endParaRPr>
                    </a:p>
                  </a:txBody>
                  <a:tcPr>
                    <a:solidFill>
                      <a:schemeClr val="bg1">
                        <a:lumMod val="50000"/>
                      </a:schemeClr>
                    </a:solidFill>
                  </a:tcPr>
                </a:tc>
                <a:tc>
                  <a:txBody>
                    <a:bodyPr/>
                    <a:lstStyle/>
                    <a:p>
                      <a:r>
                        <a:rPr lang="sr-Latn-RS" dirty="0" smtClean="0">
                          <a:solidFill>
                            <a:schemeClr val="tx1"/>
                          </a:solidFill>
                        </a:rPr>
                        <a:t>-Neisseria meningitidis (meningokok)</a:t>
                      </a:r>
                      <a:endParaRPr lang="en-US" dirty="0">
                        <a:solidFill>
                          <a:schemeClr val="tx1"/>
                        </a:solidFill>
                      </a:endParaRPr>
                    </a:p>
                  </a:txBody>
                  <a:tcPr>
                    <a:solidFill>
                      <a:schemeClr val="bg1">
                        <a:lumMod val="50000"/>
                      </a:schemeClr>
                    </a:solidFill>
                  </a:tcPr>
                </a:tc>
                <a:tc>
                  <a:txBody>
                    <a:bodyPr/>
                    <a:lstStyle/>
                    <a:p>
                      <a:endParaRPr lang="en-US" dirty="0">
                        <a:solidFill>
                          <a:schemeClr val="bg1"/>
                        </a:solidFill>
                      </a:endParaRPr>
                    </a:p>
                  </a:txBody>
                  <a:tcPr>
                    <a:solidFill>
                      <a:schemeClr val="bg1">
                        <a:lumMod val="50000"/>
                      </a:schemeClr>
                    </a:solidFill>
                  </a:tcPr>
                </a:tc>
                <a:tc>
                  <a:txBody>
                    <a:bodyPr/>
                    <a:lstStyle/>
                    <a:p>
                      <a:r>
                        <a:rPr lang="sr-Latn-RS" dirty="0" smtClean="0">
                          <a:solidFill>
                            <a:schemeClr val="tx1"/>
                          </a:solidFill>
                        </a:rPr>
                        <a:t>-Proteus</a:t>
                      </a:r>
                    </a:p>
                    <a:p>
                      <a:r>
                        <a:rPr lang="sr-Latn-RS" dirty="0" smtClean="0">
                          <a:solidFill>
                            <a:schemeClr val="tx1"/>
                          </a:solidFill>
                        </a:rPr>
                        <a:t>-Streptokoke grupe A</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xmlns="" val="3333799875"/>
                  </a:ext>
                </a:extLst>
              </a:tr>
            </a:tbl>
          </a:graphicData>
        </a:graphic>
      </p:graphicFrame>
      <p:cxnSp>
        <p:nvCxnSpPr>
          <p:cNvPr id="5" name="Straight Connector 4"/>
          <p:cNvCxnSpPr/>
          <p:nvPr/>
        </p:nvCxnSpPr>
        <p:spPr>
          <a:xfrm flipV="1">
            <a:off x="838200" y="119036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8915034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SLE</a:t>
            </a:r>
            <a:r>
              <a:rPr lang="sr-Cyrl-RS" dirty="0" smtClean="0">
                <a:latin typeface="Comic Sans MS" panose="030F0702030302020204" pitchFamily="66" charset="0"/>
              </a:rPr>
              <a:t>-</a:t>
            </a:r>
            <a:r>
              <a:rPr lang="en-US" dirty="0" smtClean="0">
                <a:latin typeface="Comic Sans MS" panose="030F0702030302020204" pitchFamily="66" charset="0"/>
              </a:rPr>
              <a:t>treatment</a:t>
            </a:r>
            <a:endParaRPr lang="en-US" dirty="0">
              <a:latin typeface="Comic Sans MS" panose="030F0702030302020204" pitchFamily="66" charset="0"/>
            </a:endParaRPr>
          </a:p>
        </p:txBody>
      </p:sp>
      <p:sp>
        <p:nvSpPr>
          <p:cNvPr id="3" name="Content Placeholder 2"/>
          <p:cNvSpPr>
            <a:spLocks noGrp="1"/>
          </p:cNvSpPr>
          <p:nvPr>
            <p:ph idx="1"/>
          </p:nvPr>
        </p:nvSpPr>
        <p:spPr>
          <a:xfrm>
            <a:off x="838200" y="2284881"/>
            <a:ext cx="10515600" cy="4351338"/>
          </a:xfrm>
        </p:spPr>
        <p:txBody>
          <a:bodyPr>
            <a:normAutofit/>
          </a:bodyPr>
          <a:lstStyle/>
          <a:p>
            <a:pPr algn="just">
              <a:lnSpc>
                <a:spcPct val="80000"/>
              </a:lnSpc>
              <a:buClr>
                <a:srgbClr val="C00000"/>
              </a:buClr>
              <a:defRPr/>
            </a:pPr>
            <a:r>
              <a:rPr lang="en-US" dirty="0" smtClean="0">
                <a:cs typeface="Times New Roman" pitchFamily="18" charset="0"/>
              </a:rPr>
              <a:t>Corticosteroids</a:t>
            </a:r>
            <a:r>
              <a:rPr lang="sr-Latn-CS" dirty="0" smtClean="0">
                <a:cs typeface="Times New Roman" pitchFamily="18" charset="0"/>
              </a:rPr>
              <a:t> </a:t>
            </a:r>
            <a:endParaRPr lang="en-US" dirty="0" smtClean="0">
              <a:cs typeface="Times New Roman" pitchFamily="18" charset="0"/>
            </a:endParaRPr>
          </a:p>
          <a:p>
            <a:pPr algn="just">
              <a:lnSpc>
                <a:spcPct val="80000"/>
              </a:lnSpc>
              <a:buClr>
                <a:srgbClr val="C00000"/>
              </a:buClr>
              <a:defRPr/>
            </a:pPr>
            <a:r>
              <a:rPr lang="en-US" dirty="0" smtClean="0">
                <a:solidFill>
                  <a:srgbClr val="000000"/>
                </a:solidFill>
              </a:rPr>
              <a:t>Cyclophosphamide, azathioprine</a:t>
            </a:r>
          </a:p>
          <a:p>
            <a:pPr algn="just">
              <a:lnSpc>
                <a:spcPct val="80000"/>
              </a:lnSpc>
              <a:buClr>
                <a:srgbClr val="C00000"/>
              </a:buClr>
              <a:defRPr/>
            </a:pPr>
            <a:r>
              <a:rPr lang="en-US" dirty="0" smtClean="0">
                <a:solidFill>
                  <a:srgbClr val="000000"/>
                </a:solidFill>
              </a:rPr>
              <a:t>Rituximab</a:t>
            </a:r>
            <a:endParaRPr lang="sr-Cyrl-RS" dirty="0" smtClean="0">
              <a:cs typeface="Times New Roman" pitchFamily="18" charset="0"/>
            </a:endParaRPr>
          </a:p>
          <a:p>
            <a:pPr algn="just">
              <a:lnSpc>
                <a:spcPct val="80000"/>
              </a:lnSpc>
              <a:buClr>
                <a:srgbClr val="C00000"/>
              </a:buClr>
              <a:defRPr/>
            </a:pPr>
            <a:r>
              <a:rPr lang="en-US" dirty="0" smtClean="0">
                <a:cs typeface="Times New Roman" pitchFamily="18" charset="0"/>
              </a:rPr>
              <a:t>Symptomatic therapy</a:t>
            </a:r>
            <a:endParaRPr lang="sr-Cyrl-RS" dirty="0" smtClean="0">
              <a:cs typeface="Times New Roman" pitchFamily="18" charset="0"/>
            </a:endParaRPr>
          </a:p>
          <a:p>
            <a:pPr marL="0" indent="0" algn="just">
              <a:lnSpc>
                <a:spcPct val="80000"/>
              </a:lnSpc>
              <a:buNone/>
              <a:defRPr/>
            </a:pPr>
            <a:r>
              <a:rPr lang="sr-Cyrl-RS" dirty="0">
                <a:cs typeface="Times New Roman" pitchFamily="18" charset="0"/>
              </a:rPr>
              <a:t> </a:t>
            </a:r>
            <a:r>
              <a:rPr lang="sr-Cyrl-RS" dirty="0" smtClean="0">
                <a:cs typeface="Times New Roman" pitchFamily="18" charset="0"/>
              </a:rPr>
              <a:t>     - </a:t>
            </a:r>
            <a:r>
              <a:rPr lang="en-US" dirty="0" smtClean="0">
                <a:cs typeface="Times New Roman" pitchFamily="18" charset="0"/>
              </a:rPr>
              <a:t>antiepileptic  drugs      </a:t>
            </a:r>
          </a:p>
          <a:p>
            <a:pPr marL="0" indent="0" algn="just">
              <a:lnSpc>
                <a:spcPct val="80000"/>
              </a:lnSpc>
              <a:buNone/>
              <a:defRPr/>
            </a:pPr>
            <a:r>
              <a:rPr lang="en-US" dirty="0">
                <a:cs typeface="Times New Roman" pitchFamily="18" charset="0"/>
              </a:rPr>
              <a:t> </a:t>
            </a:r>
            <a:r>
              <a:rPr lang="en-US" dirty="0" smtClean="0">
                <a:cs typeface="Times New Roman" pitchFamily="18" charset="0"/>
              </a:rPr>
              <a:t>     - </a:t>
            </a:r>
            <a:r>
              <a:rPr lang="en-US" dirty="0">
                <a:cs typeface="Times New Roman" pitchFamily="18" charset="0"/>
              </a:rPr>
              <a:t>antiedematous therapy       </a:t>
            </a:r>
            <a:endParaRPr lang="en-US" dirty="0" smtClean="0">
              <a:cs typeface="Times New Roman" pitchFamily="18" charset="0"/>
            </a:endParaRPr>
          </a:p>
          <a:p>
            <a:pPr marL="0" indent="0" algn="just">
              <a:lnSpc>
                <a:spcPct val="80000"/>
              </a:lnSpc>
              <a:buNone/>
              <a:defRPr/>
            </a:pPr>
            <a:r>
              <a:rPr lang="en-US" dirty="0">
                <a:cs typeface="Times New Roman" pitchFamily="18" charset="0"/>
              </a:rPr>
              <a:t> </a:t>
            </a:r>
            <a:r>
              <a:rPr lang="en-US" dirty="0" smtClean="0">
                <a:cs typeface="Times New Roman" pitchFamily="18" charset="0"/>
              </a:rPr>
              <a:t>     - analgesics</a:t>
            </a:r>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665577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Sarcoidosis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106978"/>
            <a:ext cx="10515600" cy="4351338"/>
          </a:xfrm>
        </p:spPr>
        <p:txBody>
          <a:bodyPr>
            <a:normAutofit/>
          </a:bodyPr>
          <a:lstStyle/>
          <a:p>
            <a:pPr marL="0" indent="0">
              <a:buNone/>
              <a:defRPr/>
            </a:pPr>
            <a:r>
              <a:rPr lang="en-US" dirty="0">
                <a:solidFill>
                  <a:srgbClr val="080808"/>
                </a:solidFill>
              </a:rPr>
              <a:t>Sarcoidosis is a disease characterized by the growth of tiny collections of inflammatory cells (granulomas) in any part of your body — most commonly the lungs and lymph nodes. But it can also affect the eyes, skin, </a:t>
            </a:r>
            <a:r>
              <a:rPr lang="en-US" dirty="0" smtClean="0">
                <a:solidFill>
                  <a:srgbClr val="080808"/>
                </a:solidFill>
              </a:rPr>
              <a:t>nervous system</a:t>
            </a:r>
          </a:p>
          <a:p>
            <a:pPr marL="0" indent="0">
              <a:buNone/>
              <a:defRPr/>
            </a:pPr>
            <a:endParaRPr lang="sr-Latn-CS" b="1" dirty="0">
              <a:solidFill>
                <a:schemeClr val="hlink"/>
              </a:solidFill>
            </a:endParaRPr>
          </a:p>
          <a:p>
            <a:pPr>
              <a:buClr>
                <a:srgbClr val="C00000"/>
              </a:buClr>
              <a:defRPr/>
            </a:pPr>
            <a:r>
              <a:rPr lang="en-US" dirty="0" smtClean="0"/>
              <a:t>Neurosarcoidosis in 5% of patients</a:t>
            </a:r>
          </a:p>
          <a:p>
            <a:pPr>
              <a:buClr>
                <a:srgbClr val="C00000"/>
              </a:buClr>
              <a:defRPr/>
            </a:pPr>
            <a:endParaRPr lang="en-US" dirty="0" smtClean="0"/>
          </a:p>
          <a:p>
            <a:pPr>
              <a:buClr>
                <a:srgbClr val="C00000"/>
              </a:buClr>
              <a:defRPr/>
            </a:pPr>
            <a:r>
              <a:rPr lang="en-US" dirty="0" smtClean="0"/>
              <a:t>CNS and PNS are equally affected</a:t>
            </a:r>
          </a:p>
          <a:p>
            <a:pPr>
              <a:buClr>
                <a:srgbClr val="C00000"/>
              </a:buClr>
              <a:defRPr/>
            </a:pPr>
            <a:endParaRPr lang="en-US" dirty="0">
              <a:solidFill>
                <a:srgbClr val="C00000"/>
              </a:solidFill>
            </a:endParaRPr>
          </a:p>
          <a:p>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838284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0515600" cy="5167312"/>
          </a:xfrm>
        </p:spPr>
        <p:txBody>
          <a:bodyPr>
            <a:normAutofit fontScale="92500" lnSpcReduction="20000"/>
          </a:bodyPr>
          <a:lstStyle/>
          <a:p>
            <a:pPr algn="just">
              <a:buClr>
                <a:srgbClr val="C00000"/>
              </a:buClr>
              <a:defRPr/>
            </a:pPr>
            <a:r>
              <a:rPr lang="en-US" dirty="0">
                <a:solidFill>
                  <a:srgbClr val="212121"/>
                </a:solidFill>
              </a:rPr>
              <a:t>Neurosarcoidosis is an uncommon but potentially serious manifestation of sarcoidosis. While the cranial nerves are most frequently affected, neurosarcoidosis can involve other nervous system tissues including the meninges, brain parenchyma (especially the hypothalamic region), spinal cord, peripheral nerve, and </a:t>
            </a:r>
            <a:r>
              <a:rPr lang="en-US" dirty="0" smtClean="0">
                <a:solidFill>
                  <a:srgbClr val="212121"/>
                </a:solidFill>
              </a:rPr>
              <a:t>muscle</a:t>
            </a:r>
          </a:p>
          <a:p>
            <a:pPr marL="0" indent="0" algn="just">
              <a:buClr>
                <a:srgbClr val="C00000"/>
              </a:buClr>
              <a:buNone/>
              <a:defRPr/>
            </a:pPr>
            <a:endParaRPr lang="sr-Latn-CS" dirty="0"/>
          </a:p>
          <a:p>
            <a:pPr algn="just">
              <a:buClr>
                <a:srgbClr val="C00000"/>
              </a:buClr>
              <a:defRPr/>
            </a:pPr>
            <a:r>
              <a:rPr lang="en-US" b="1" dirty="0" smtClean="0"/>
              <a:t>Diagnosis</a:t>
            </a:r>
            <a:r>
              <a:rPr lang="sr-Cyrl-RS" b="1" dirty="0" smtClean="0"/>
              <a:t> – </a:t>
            </a:r>
            <a:r>
              <a:rPr lang="en-US" dirty="0" smtClean="0"/>
              <a:t>brain MRI</a:t>
            </a:r>
            <a:r>
              <a:rPr lang="sr-Latn-CS" dirty="0" smtClean="0"/>
              <a:t>-</a:t>
            </a:r>
            <a:r>
              <a:rPr lang="en-US" dirty="0">
                <a:solidFill>
                  <a:srgbClr val="080808"/>
                </a:solidFill>
              </a:rPr>
              <a:t> granulomas</a:t>
            </a:r>
            <a:endParaRPr lang="sr-Latn-CS" dirty="0"/>
          </a:p>
          <a:p>
            <a:pPr algn="just">
              <a:buClr>
                <a:srgbClr val="C00000"/>
              </a:buClr>
              <a:defRPr/>
            </a:pPr>
            <a:r>
              <a:rPr lang="en-US" b="1" dirty="0" smtClean="0"/>
              <a:t>CSF             -</a:t>
            </a:r>
            <a:r>
              <a:rPr lang="sr-Latn-CS" dirty="0" smtClean="0"/>
              <a:t> </a:t>
            </a:r>
            <a:r>
              <a:rPr lang="en-US" dirty="0" smtClean="0"/>
              <a:t> oligoclonal bands</a:t>
            </a:r>
          </a:p>
          <a:p>
            <a:pPr marL="0" indent="0" algn="just">
              <a:buClr>
                <a:srgbClr val="C00000"/>
              </a:buClr>
              <a:buNone/>
              <a:defRPr/>
            </a:pPr>
            <a:endParaRPr lang="sr-Latn-CS" dirty="0">
              <a:solidFill>
                <a:schemeClr val="tx2"/>
              </a:solidFill>
            </a:endParaRPr>
          </a:p>
          <a:p>
            <a:pPr algn="just">
              <a:buClr>
                <a:srgbClr val="C00000"/>
              </a:buClr>
              <a:defRPr/>
            </a:pPr>
            <a:r>
              <a:rPr lang="en-US" b="1" dirty="0" smtClean="0"/>
              <a:t>Treatment</a:t>
            </a:r>
            <a:r>
              <a:rPr lang="sr-Cyrl-RS" b="1" dirty="0" smtClean="0"/>
              <a:t> -  </a:t>
            </a:r>
            <a:r>
              <a:rPr lang="en-US" dirty="0" smtClean="0"/>
              <a:t>corticosteroids</a:t>
            </a:r>
            <a:endParaRPr lang="sr-Latn-CS" dirty="0"/>
          </a:p>
          <a:p>
            <a:pPr marL="0" indent="0" algn="just">
              <a:lnSpc>
                <a:spcPts val="2250"/>
              </a:lnSpc>
              <a:spcBef>
                <a:spcPts val="2000"/>
              </a:spcBef>
              <a:spcAft>
                <a:spcPts val="1000"/>
              </a:spcAft>
              <a:buNone/>
            </a:pPr>
            <a:r>
              <a:rPr lang="en-US" dirty="0"/>
              <a:t> </a:t>
            </a:r>
            <a:r>
              <a:rPr lang="en-US" dirty="0" smtClean="0"/>
              <a:t>                         immunosuppressive drugs</a:t>
            </a:r>
            <a:endParaRPr lang="en-US" dirty="0"/>
          </a:p>
          <a:p>
            <a:pPr marL="0" indent="0" algn="just">
              <a:lnSpc>
                <a:spcPts val="2250"/>
              </a:lnSpc>
              <a:spcBef>
                <a:spcPts val="2000"/>
              </a:spcBef>
              <a:spcAft>
                <a:spcPts val="1000"/>
              </a:spcAft>
              <a:buNone/>
            </a:pPr>
            <a:r>
              <a:rPr lang="en-US" dirty="0"/>
              <a:t> </a:t>
            </a:r>
            <a:r>
              <a:rPr lang="en-US" dirty="0" smtClean="0"/>
              <a:t>                         </a:t>
            </a:r>
            <a:r>
              <a:rPr lang="en-US" dirty="0"/>
              <a:t>b</a:t>
            </a:r>
            <a:r>
              <a:rPr lang="en-US" dirty="0" smtClean="0"/>
              <a:t>iological agents</a:t>
            </a:r>
            <a:endParaRPr lang="en-US" dirty="0"/>
          </a:p>
          <a:p>
            <a:pPr marL="0" indent="0">
              <a:buNone/>
              <a:defRPr/>
            </a:pPr>
            <a:endParaRPr lang="en-US" dirty="0"/>
          </a:p>
        </p:txBody>
      </p:sp>
      <p:sp>
        <p:nvSpPr>
          <p:cNvPr id="4" name="Title 1"/>
          <p:cNvSpPr>
            <a:spLocks noGrp="1"/>
          </p:cNvSpPr>
          <p:nvPr>
            <p:ph type="title"/>
          </p:nvPr>
        </p:nvSpPr>
        <p:spPr>
          <a:xfrm>
            <a:off x="838200" y="365125"/>
            <a:ext cx="10515600" cy="1325563"/>
          </a:xfrm>
        </p:spPr>
        <p:txBody>
          <a:bodyPr/>
          <a:lstStyle/>
          <a:p>
            <a:r>
              <a:rPr lang="en-US" dirty="0" smtClean="0">
                <a:latin typeface="Comic Sans MS" panose="030F0702030302020204" pitchFamily="66" charset="0"/>
              </a:rPr>
              <a:t>Sarcoidosis</a:t>
            </a:r>
            <a:endParaRPr lang="en-US" dirty="0">
              <a:latin typeface="Comic Sans MS" panose="030F0702030302020204" pitchFamily="66" charset="0"/>
            </a:endParaRPr>
          </a:p>
        </p:txBody>
      </p:sp>
      <p:cxnSp>
        <p:nvCxnSpPr>
          <p:cNvPr id="5" name="Straight Connector 4"/>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8106520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509" y="157306"/>
            <a:ext cx="10515600" cy="1325563"/>
          </a:xfrm>
        </p:spPr>
        <p:txBody>
          <a:bodyPr/>
          <a:lstStyle/>
          <a:p>
            <a:r>
              <a:rPr lang="en-US" dirty="0" smtClean="0">
                <a:latin typeface="Comic Sans MS" panose="030F0702030302020204" pitchFamily="66" charset="0"/>
              </a:rPr>
              <a:t>Neurosarcoidosis</a:t>
            </a:r>
            <a:endParaRPr lang="en-US" dirty="0">
              <a:latin typeface="Comic Sans MS" panose="030F0702030302020204" pitchFamily="66" charset="0"/>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3509" y="1631661"/>
            <a:ext cx="4704595" cy="488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Connector 6"/>
          <p:cNvCxnSpPr/>
          <p:nvPr/>
        </p:nvCxnSpPr>
        <p:spPr>
          <a:xfrm flipV="1">
            <a:off x="824345" y="1133089"/>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6100224" y="1631661"/>
            <a:ext cx="4840644" cy="2316884"/>
          </a:xfrm>
          <a:prstGeom prst="rect">
            <a:avLst/>
          </a:prstGeom>
        </p:spPr>
      </p:pic>
      <p:pic>
        <p:nvPicPr>
          <p:cNvPr id="4" name="Picture 3"/>
          <p:cNvPicPr>
            <a:picLocks noChangeAspect="1"/>
          </p:cNvPicPr>
          <p:nvPr/>
        </p:nvPicPr>
        <p:blipFill>
          <a:blip r:embed="rId4"/>
          <a:stretch>
            <a:fillRect/>
          </a:stretch>
        </p:blipFill>
        <p:spPr>
          <a:xfrm>
            <a:off x="6112418" y="4134540"/>
            <a:ext cx="4828450" cy="2377646"/>
          </a:xfrm>
          <a:prstGeom prst="rect">
            <a:avLst/>
          </a:prstGeom>
        </p:spPr>
      </p:pic>
    </p:spTree>
    <p:extLst>
      <p:ext uri="{BB962C8B-B14F-4D97-AF65-F5344CB8AC3E}">
        <p14:creationId xmlns:p14="http://schemas.microsoft.com/office/powerpoint/2010/main" xmlns="" val="1153527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altLang="en-US" sz="4000" kern="0" dirty="0" smtClean="0">
                <a:solidFill>
                  <a:prstClr val="black"/>
                </a:solidFill>
                <a:latin typeface="Comic Sans MS" panose="030F0702030302020204" pitchFamily="66" charset="0"/>
              </a:rPr>
              <a:t>Acute bacterial meningitis</a:t>
            </a:r>
            <a:endParaRPr lang="en-US" sz="4000" dirty="0"/>
          </a:p>
        </p:txBody>
      </p:sp>
      <p:sp>
        <p:nvSpPr>
          <p:cNvPr id="3" name="Content Placeholder 2"/>
          <p:cNvSpPr>
            <a:spLocks noGrp="1"/>
          </p:cNvSpPr>
          <p:nvPr>
            <p:ph idx="1"/>
          </p:nvPr>
        </p:nvSpPr>
        <p:spPr>
          <a:xfrm>
            <a:off x="386644" y="2409509"/>
            <a:ext cx="7797800" cy="4351338"/>
          </a:xfrm>
        </p:spPr>
        <p:txBody>
          <a:bodyPr/>
          <a:lstStyle/>
          <a:p>
            <a:pPr lvl="0" fontAlgn="base">
              <a:lnSpc>
                <a:spcPct val="100000"/>
              </a:lnSpc>
              <a:spcBef>
                <a:spcPct val="20000"/>
              </a:spcBef>
              <a:spcAft>
                <a:spcPct val="0"/>
              </a:spcAft>
              <a:buClr>
                <a:srgbClr val="C00000"/>
              </a:buClr>
              <a:defRPr/>
            </a:pPr>
            <a:r>
              <a:rPr lang="sr-Latn-RS" dirty="0" smtClean="0">
                <a:solidFill>
                  <a:srgbClr val="212121"/>
                </a:solidFill>
                <a:latin typeface="Cambria" panose="02040503050406030204" pitchFamily="18" charset="0"/>
              </a:rPr>
              <a:t>T</a:t>
            </a:r>
            <a:r>
              <a:rPr lang="en-US" dirty="0" smtClean="0">
                <a:solidFill>
                  <a:srgbClr val="212121"/>
                </a:solidFill>
                <a:latin typeface="Cambria" panose="02040503050406030204" pitchFamily="18" charset="0"/>
              </a:rPr>
              <a:t>ransmission routes</a:t>
            </a:r>
            <a:endParaRPr lang="sl-SI" kern="0" dirty="0">
              <a:cs typeface="Arial"/>
            </a:endParaRPr>
          </a:p>
          <a:p>
            <a:pPr marL="342900" lvl="0" indent="-342900" fontAlgn="base">
              <a:lnSpc>
                <a:spcPct val="100000"/>
              </a:lnSpc>
              <a:spcBef>
                <a:spcPct val="20000"/>
              </a:spcBef>
              <a:spcAft>
                <a:spcPct val="0"/>
              </a:spcAft>
              <a:buClr>
                <a:srgbClr val="99FF66"/>
              </a:buClr>
              <a:buNone/>
              <a:defRPr/>
            </a:pP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 </a:t>
            </a:r>
            <a:r>
              <a:rPr lang="sl-SI" kern="0" dirty="0" smtClean="0">
                <a:cs typeface="Arial"/>
              </a:rPr>
              <a:t>upper respiratory system</a:t>
            </a:r>
            <a:endParaRPr lang="sl-SI" kern="0" dirty="0">
              <a:cs typeface="Arial"/>
            </a:endParaRPr>
          </a:p>
          <a:p>
            <a:pPr marL="0" indent="0">
              <a:buNone/>
            </a:pPr>
            <a:r>
              <a:rPr lang="sl-SI" kern="0" dirty="0">
                <a:cs typeface="Arial"/>
              </a:rPr>
              <a:t> </a:t>
            </a:r>
            <a:r>
              <a:rPr lang="sl-SI" kern="0" dirty="0" smtClean="0">
                <a:cs typeface="Arial"/>
              </a:rPr>
              <a:t> - </a:t>
            </a:r>
            <a:r>
              <a:rPr lang="en-US" dirty="0" smtClean="0">
                <a:solidFill>
                  <a:srgbClr val="000000"/>
                </a:solidFill>
              </a:rPr>
              <a:t>hematogenous </a:t>
            </a:r>
            <a:r>
              <a:rPr lang="en-US" dirty="0">
                <a:solidFill>
                  <a:srgbClr val="000000"/>
                </a:solidFill>
              </a:rPr>
              <a:t>spread (the most common route</a:t>
            </a:r>
            <a:r>
              <a:rPr lang="en-US" dirty="0" smtClean="0">
                <a:solidFill>
                  <a:srgbClr val="000000"/>
                </a:solidFill>
              </a:rPr>
              <a:t>)</a:t>
            </a:r>
            <a:endParaRPr lang="sr-Latn-RS" dirty="0" smtClean="0">
              <a:solidFill>
                <a:srgbClr val="000000"/>
              </a:solidFill>
            </a:endParaRPr>
          </a:p>
          <a:p>
            <a:pPr marL="0" indent="0">
              <a:buNone/>
            </a:pPr>
            <a:r>
              <a:rPr lang="sr-Latn-RS" sz="1800" dirty="0" smtClean="0">
                <a:solidFill>
                  <a:srgbClr val="212121"/>
                </a:solidFill>
              </a:rPr>
              <a:t>       </a:t>
            </a:r>
            <a:r>
              <a:rPr lang="en-US" sz="1800" dirty="0" smtClean="0">
                <a:solidFill>
                  <a:srgbClr val="212121"/>
                </a:solidFill>
              </a:rPr>
              <a:t>from </a:t>
            </a:r>
            <a:r>
              <a:rPr lang="en-US" sz="1800" dirty="0">
                <a:solidFill>
                  <a:srgbClr val="212121"/>
                </a:solidFill>
              </a:rPr>
              <a:t>distant infections such as endocarditis or urinary tract infection, or </a:t>
            </a:r>
            <a:r>
              <a:rPr lang="sr-Latn-RS" sz="1800" dirty="0" smtClean="0">
                <a:solidFill>
                  <a:srgbClr val="212121"/>
                </a:solidFill>
              </a:rPr>
              <a:t>  </a:t>
            </a:r>
          </a:p>
          <a:p>
            <a:pPr marL="0" indent="0">
              <a:buNone/>
            </a:pPr>
            <a:r>
              <a:rPr lang="sr-Latn-RS" sz="1800" dirty="0">
                <a:solidFill>
                  <a:srgbClr val="212121"/>
                </a:solidFill>
              </a:rPr>
              <a:t> </a:t>
            </a:r>
            <a:r>
              <a:rPr lang="sr-Latn-RS" sz="1800" dirty="0" smtClean="0">
                <a:solidFill>
                  <a:srgbClr val="212121"/>
                </a:solidFill>
              </a:rPr>
              <a:t>     </a:t>
            </a:r>
            <a:r>
              <a:rPr lang="en-US" sz="1800" dirty="0" smtClean="0">
                <a:solidFill>
                  <a:srgbClr val="212121"/>
                </a:solidFill>
              </a:rPr>
              <a:t>direct </a:t>
            </a:r>
            <a:r>
              <a:rPr lang="en-US" sz="1800" dirty="0"/>
              <a:t>extension from infections of the adjacent structures such as sinusitis or </a:t>
            </a:r>
            <a:endParaRPr lang="sr-Latn-RS" sz="1800" dirty="0" smtClean="0"/>
          </a:p>
          <a:p>
            <a:pPr marL="0" indent="0">
              <a:buNone/>
            </a:pPr>
            <a:r>
              <a:rPr lang="sr-Latn-RS" sz="1800" dirty="0"/>
              <a:t> </a:t>
            </a:r>
            <a:r>
              <a:rPr lang="sr-Latn-RS" sz="1800" dirty="0" smtClean="0"/>
              <a:t>      </a:t>
            </a:r>
            <a:r>
              <a:rPr lang="en-US" sz="1800" dirty="0" smtClean="0"/>
              <a:t>mastoiditis</a:t>
            </a:r>
            <a:endParaRPr lang="en-US" sz="1800" dirty="0"/>
          </a:p>
          <a:p>
            <a:pPr marL="342900" lvl="0" indent="-342900" fontAlgn="base">
              <a:lnSpc>
                <a:spcPct val="100000"/>
              </a:lnSpc>
              <a:spcBef>
                <a:spcPct val="20000"/>
              </a:spcBef>
              <a:spcAft>
                <a:spcPct val="0"/>
              </a:spcAft>
              <a:buClr>
                <a:srgbClr val="99FF66"/>
              </a:buClr>
              <a:buNone/>
              <a:defRPr/>
            </a:pPr>
            <a:r>
              <a:rPr lang="sl-SI" kern="0" dirty="0" smtClean="0">
                <a:cs typeface="Arial"/>
              </a:rPr>
              <a:t>  -  neural spread (by cranial and pheripheral nerves)</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8720577" y="4018891"/>
            <a:ext cx="3471423" cy="2743200"/>
          </a:xfrm>
          <a:prstGeom prst="rect">
            <a:avLst/>
          </a:prstGeom>
        </p:spPr>
      </p:pic>
    </p:spTree>
    <p:extLst>
      <p:ext uri="{BB962C8B-B14F-4D97-AF65-F5344CB8AC3E}">
        <p14:creationId xmlns:p14="http://schemas.microsoft.com/office/powerpoint/2010/main" xmlns="" val="1840924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Pathophysiology</a:t>
            </a:r>
            <a:endParaRPr lang="en-US" dirty="0"/>
          </a:p>
        </p:txBody>
      </p:sp>
      <p:sp>
        <p:nvSpPr>
          <p:cNvPr id="3" name="Content Placeholder 2"/>
          <p:cNvSpPr>
            <a:spLocks noGrp="1"/>
          </p:cNvSpPr>
          <p:nvPr>
            <p:ph idx="1"/>
          </p:nvPr>
        </p:nvSpPr>
        <p:spPr>
          <a:xfrm>
            <a:off x="838200" y="2313600"/>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Memingeas inflammatory resposns</a:t>
            </a:r>
            <a:endParaRPr lang="sr-Cyrl-CS" kern="0" dirty="0" smtClean="0">
              <a:cs typeface="Arial"/>
            </a:endParaRPr>
          </a:p>
          <a:p>
            <a:pPr lvl="0" fontAlgn="base">
              <a:lnSpc>
                <a:spcPct val="100000"/>
              </a:lnSpc>
              <a:spcBef>
                <a:spcPct val="20000"/>
              </a:spcBef>
              <a:spcAft>
                <a:spcPct val="0"/>
              </a:spcAft>
              <a:buClr>
                <a:srgbClr val="C00000"/>
              </a:buClr>
              <a:defRPr/>
            </a:pPr>
            <a:endParaRPr lang="sr-Cyrl-CS"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Exudation</a:t>
            </a:r>
            <a:endParaRPr lang="sr-Cyrl-RS" kern="0" dirty="0" smtClean="0">
              <a:cs typeface="Arial"/>
            </a:endParaRPr>
          </a:p>
          <a:p>
            <a:pPr lvl="0" fontAlgn="base">
              <a:lnSpc>
                <a:spcPct val="100000"/>
              </a:lnSpc>
              <a:spcBef>
                <a:spcPct val="20000"/>
              </a:spcBef>
              <a:spcAft>
                <a:spcPct val="0"/>
              </a:spcAft>
              <a:buClr>
                <a:srgbClr val="C00000"/>
              </a:buClr>
              <a:defRPr/>
            </a:pPr>
            <a:endParaRPr lang="sr-Cyrl-RS"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Neutrophil leucocytosis</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976382" y="1594157"/>
            <a:ext cx="3854547" cy="2427212"/>
          </a:xfrm>
          <a:prstGeom prst="rect">
            <a:avLst/>
          </a:prstGeom>
        </p:spPr>
      </p:pic>
      <p:pic>
        <p:nvPicPr>
          <p:cNvPr id="6" name="Picture 5"/>
          <p:cNvPicPr>
            <a:picLocks noChangeAspect="1"/>
          </p:cNvPicPr>
          <p:nvPr/>
        </p:nvPicPr>
        <p:blipFill>
          <a:blip r:embed="rId3"/>
          <a:stretch>
            <a:fillRect/>
          </a:stretch>
        </p:blipFill>
        <p:spPr>
          <a:xfrm>
            <a:off x="7976381" y="4332825"/>
            <a:ext cx="3854547" cy="2332113"/>
          </a:xfrm>
          <a:prstGeom prst="rect">
            <a:avLst/>
          </a:prstGeom>
        </p:spPr>
      </p:pic>
    </p:spTree>
    <p:extLst>
      <p:ext uri="{BB962C8B-B14F-4D97-AF65-F5344CB8AC3E}">
        <p14:creationId xmlns:p14="http://schemas.microsoft.com/office/powerpoint/2010/main" xmlns="" val="3651066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 </a:t>
            </a:r>
            <a:r>
              <a:rPr lang="sr-Latn-RS" sz="4000" kern="0" noProof="0" dirty="0" smtClean="0">
                <a:latin typeface="Comic Sans MS" pitchFamily="66" charset="0"/>
                <a:cs typeface="Arial"/>
              </a:rPr>
              <a:t>symptoms</a:t>
            </a:r>
            <a:endParaRPr lang="en-US" dirty="0">
              <a:latin typeface="Comic Sans MS" panose="030F0702030302020204" pitchFamily="66" charset="0"/>
            </a:endParaRPr>
          </a:p>
        </p:txBody>
      </p:sp>
      <p:sp>
        <p:nvSpPr>
          <p:cNvPr id="3" name="Content Placeholder 2"/>
          <p:cNvSpPr>
            <a:spLocks noGrp="1"/>
          </p:cNvSpPr>
          <p:nvPr>
            <p:ph idx="1"/>
          </p:nvPr>
        </p:nvSpPr>
        <p:spPr>
          <a:xfrm>
            <a:off x="914986" y="2205453"/>
            <a:ext cx="10515600" cy="4351338"/>
          </a:xfrm>
        </p:spPr>
        <p:txBody>
          <a:bodyPr/>
          <a:lstStyle/>
          <a:p>
            <a:pPr lvl="0" fontAlgn="base">
              <a:spcBef>
                <a:spcPct val="20000"/>
              </a:spcBef>
              <a:spcAft>
                <a:spcPct val="0"/>
              </a:spcAft>
              <a:buClr>
                <a:srgbClr val="C00000"/>
              </a:buClr>
              <a:defRPr/>
            </a:pPr>
            <a:r>
              <a:rPr lang="sr-Latn-RS" sz="2400" kern="0" dirty="0" smtClean="0">
                <a:cs typeface="Arial"/>
              </a:rPr>
              <a:t>Acute onset</a:t>
            </a:r>
            <a:r>
              <a:rPr lang="sl-SI" sz="2400" kern="0" dirty="0" smtClean="0">
                <a:cs typeface="Arial"/>
              </a:rPr>
              <a:t>  (24-48h of exposure)</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a:t>
            </a: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High fever</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r-Latn-RS" sz="2400" kern="0" dirty="0" smtClean="0">
                <a:cs typeface="Arial"/>
              </a:rPr>
              <a:t>Headache</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a:t>
            </a:r>
            <a:r>
              <a:rPr lang="sl-SI" sz="2400" kern="0" dirty="0" smtClean="0">
                <a:cs typeface="Arial"/>
              </a:rPr>
              <a:t>- Vomitus</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r-Latn-RS" sz="2400" kern="0" dirty="0" smtClean="0">
                <a:cs typeface="Arial"/>
              </a:rPr>
              <a:t>Vommiting</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Petechial rash</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Seizures</a:t>
            </a:r>
            <a:endParaRPr lang="sl-SI" sz="2400" kern="0" dirty="0">
              <a:cs typeface="Arial"/>
            </a:endParaRPr>
          </a:p>
          <a:p>
            <a:pPr marL="0" lvl="0" indent="0">
              <a:buClr>
                <a:srgbClr val="C00000"/>
              </a:buClr>
              <a:buNone/>
            </a:pPr>
            <a:r>
              <a:rPr lang="sl-SI" sz="2400" kern="0" dirty="0">
                <a:cs typeface="Arial"/>
              </a:rPr>
              <a:t> - </a:t>
            </a:r>
            <a:r>
              <a:rPr lang="en-US" sz="2400" dirty="0">
                <a:solidFill>
                  <a:srgbClr val="FF0000"/>
                </a:solidFill>
              </a:rPr>
              <a:t>Altered state of consciousness</a:t>
            </a:r>
            <a:r>
              <a:rPr lang="sr-Cyrl-RS" sz="2400" dirty="0">
                <a:solidFill>
                  <a:srgbClr val="FF0000"/>
                </a:solidFill>
              </a:rPr>
              <a:t> </a:t>
            </a:r>
            <a:r>
              <a:rPr lang="sl-SI" sz="2400" kern="0" dirty="0" smtClean="0">
                <a:solidFill>
                  <a:srgbClr val="C00000"/>
                </a:solidFill>
                <a:cs typeface="Arial"/>
              </a:rPr>
              <a:t>!!!!</a:t>
            </a:r>
            <a:endParaRPr lang="en-US" dirty="0">
              <a:solidFill>
                <a:srgbClr val="C00000"/>
              </a:solidFill>
            </a:endParaRP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597748" y="1524958"/>
            <a:ext cx="4953769" cy="1469861"/>
          </a:xfrm>
          <a:prstGeom prst="rect">
            <a:avLst/>
          </a:prstGeom>
        </p:spPr>
      </p:pic>
      <p:pic>
        <p:nvPicPr>
          <p:cNvPr id="6" name="Picture 5"/>
          <p:cNvPicPr>
            <a:picLocks noChangeAspect="1"/>
          </p:cNvPicPr>
          <p:nvPr/>
        </p:nvPicPr>
        <p:blipFill>
          <a:blip r:embed="rId3"/>
          <a:stretch>
            <a:fillRect/>
          </a:stretch>
        </p:blipFill>
        <p:spPr>
          <a:xfrm>
            <a:off x="8692993" y="3175623"/>
            <a:ext cx="3334885" cy="1743075"/>
          </a:xfrm>
          <a:prstGeom prst="rect">
            <a:avLst/>
          </a:prstGeom>
        </p:spPr>
      </p:pic>
      <p:pic>
        <p:nvPicPr>
          <p:cNvPr id="7" name="Picture 6"/>
          <p:cNvPicPr>
            <a:picLocks noChangeAspect="1"/>
          </p:cNvPicPr>
          <p:nvPr/>
        </p:nvPicPr>
        <p:blipFill>
          <a:blip r:embed="rId4"/>
          <a:stretch>
            <a:fillRect/>
          </a:stretch>
        </p:blipFill>
        <p:spPr>
          <a:xfrm>
            <a:off x="6440915" y="5323523"/>
            <a:ext cx="4799171" cy="1543050"/>
          </a:xfrm>
          <a:prstGeom prst="rect">
            <a:avLst/>
          </a:prstGeom>
        </p:spPr>
      </p:pic>
      <p:pic>
        <p:nvPicPr>
          <p:cNvPr id="8" name="Picture 7"/>
          <p:cNvPicPr>
            <a:picLocks noChangeAspect="1"/>
          </p:cNvPicPr>
          <p:nvPr/>
        </p:nvPicPr>
        <p:blipFill>
          <a:blip r:embed="rId5"/>
          <a:stretch>
            <a:fillRect/>
          </a:stretch>
        </p:blipFill>
        <p:spPr>
          <a:xfrm>
            <a:off x="5078839" y="3208960"/>
            <a:ext cx="2911609" cy="1676400"/>
          </a:xfrm>
          <a:prstGeom prst="rect">
            <a:avLst/>
          </a:prstGeom>
        </p:spPr>
      </p:pic>
    </p:spTree>
    <p:extLst>
      <p:ext uri="{BB962C8B-B14F-4D97-AF65-F5344CB8AC3E}">
        <p14:creationId xmlns:p14="http://schemas.microsoft.com/office/powerpoint/2010/main" xmlns="" val="39428610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kern="0" dirty="0" smtClean="0">
                <a:latin typeface="Comic Sans MS" pitchFamily="66" charset="0"/>
                <a:cs typeface="Arial"/>
              </a:rPr>
              <a:t>Acute bacterial meningitis</a:t>
            </a:r>
            <a:r>
              <a:rPr lang="sl-SI" sz="3600" kern="0" dirty="0">
                <a:latin typeface="Comic Sans MS" pitchFamily="66" charset="0"/>
                <a:cs typeface="Arial"/>
              </a:rPr>
              <a:t>- clinical </a:t>
            </a:r>
            <a:r>
              <a:rPr lang="sl-SI" sz="3600" kern="0" dirty="0" smtClean="0">
                <a:latin typeface="Comic Sans MS" pitchFamily="66" charset="0"/>
                <a:cs typeface="Arial"/>
              </a:rPr>
              <a:t>findings</a:t>
            </a:r>
            <a:endParaRPr lang="en-US" sz="3600" dirty="0"/>
          </a:p>
        </p:txBody>
      </p:sp>
      <p:sp>
        <p:nvSpPr>
          <p:cNvPr id="3" name="Content Placeholder 2"/>
          <p:cNvSpPr>
            <a:spLocks noGrp="1"/>
          </p:cNvSpPr>
          <p:nvPr>
            <p:ph idx="1"/>
          </p:nvPr>
        </p:nvSpPr>
        <p:spPr>
          <a:xfrm>
            <a:off x="838200" y="2522051"/>
            <a:ext cx="10515600" cy="4351338"/>
          </a:xfrm>
        </p:spPr>
        <p:txBody>
          <a:bodyPr/>
          <a:lstStyle/>
          <a:p>
            <a:pPr lvl="0" fontAlgn="base">
              <a:lnSpc>
                <a:spcPct val="100000"/>
              </a:lnSpc>
              <a:spcBef>
                <a:spcPct val="20000"/>
              </a:spcBef>
              <a:spcAft>
                <a:spcPct val="0"/>
              </a:spcAft>
              <a:buClr>
                <a:srgbClr val="C00000"/>
              </a:buClr>
              <a:defRPr/>
            </a:pPr>
            <a:r>
              <a:rPr lang="en-US" dirty="0"/>
              <a:t>Altered state of consciousness</a:t>
            </a:r>
            <a:r>
              <a:rPr lang="sr-Cyrl-RS" dirty="0"/>
              <a:t> </a:t>
            </a:r>
            <a:r>
              <a:rPr lang="sl-SI" kern="0" dirty="0" smtClean="0">
                <a:cs typeface="Arial"/>
              </a:rPr>
              <a:t> (</a:t>
            </a:r>
            <a:r>
              <a:rPr lang="sr-Latn-RS" kern="0" dirty="0" smtClean="0">
                <a:cs typeface="Arial"/>
              </a:rPr>
              <a:t>coma</a:t>
            </a:r>
            <a:r>
              <a:rPr lang="sl-SI" kern="0" dirty="0" smtClean="0">
                <a:cs typeface="Arial"/>
              </a:rPr>
              <a:t>- bed prognostic sign)</a:t>
            </a:r>
            <a:endParaRPr lang="sl-SI"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Neck stiffness</a:t>
            </a:r>
            <a:endParaRPr lang="sl-SI" kern="0" dirty="0">
              <a:cs typeface="Arial"/>
            </a:endParaRPr>
          </a:p>
          <a:p>
            <a:pPr lvl="0">
              <a:buClr>
                <a:srgbClr val="C00000"/>
              </a:buClr>
            </a:pPr>
            <a:r>
              <a:rPr lang="sr-Latn-RS" dirty="0" smtClean="0">
                <a:solidFill>
                  <a:prstClr val="black"/>
                </a:solidFill>
              </a:rPr>
              <a:t>P</a:t>
            </a:r>
            <a:r>
              <a:rPr lang="en-US" dirty="0" smtClean="0">
                <a:solidFill>
                  <a:prstClr val="black"/>
                </a:solidFill>
              </a:rPr>
              <a:t>ositive </a:t>
            </a:r>
            <a:r>
              <a:rPr lang="en-US" dirty="0">
                <a:solidFill>
                  <a:prstClr val="black"/>
                </a:solidFill>
              </a:rPr>
              <a:t>meningeal </a:t>
            </a:r>
            <a:r>
              <a:rPr lang="en-US" dirty="0" smtClean="0">
                <a:solidFill>
                  <a:prstClr val="black"/>
                </a:solidFill>
              </a:rPr>
              <a:t>signs</a:t>
            </a:r>
            <a:endParaRPr lang="sl-SI"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F</a:t>
            </a:r>
            <a:r>
              <a:rPr lang="en-US" kern="0" dirty="0" smtClean="0">
                <a:cs typeface="Arial"/>
              </a:rPr>
              <a:t>ocal </a:t>
            </a:r>
            <a:r>
              <a:rPr lang="en-US" kern="0" dirty="0">
                <a:cs typeface="Arial"/>
              </a:rPr>
              <a:t>neurological </a:t>
            </a:r>
            <a:r>
              <a:rPr lang="en-US" kern="0" dirty="0" smtClean="0">
                <a:cs typeface="Arial"/>
              </a:rPr>
              <a:t>deficit</a:t>
            </a:r>
            <a:r>
              <a:rPr lang="sl-SI" kern="0" dirty="0" smtClean="0">
                <a:cs typeface="Arial"/>
              </a:rPr>
              <a:t> </a:t>
            </a:r>
            <a:r>
              <a:rPr lang="sl-SI" kern="0" dirty="0">
                <a:cs typeface="Arial"/>
              </a:rPr>
              <a:t>- </a:t>
            </a:r>
            <a:r>
              <a:rPr lang="sr-Latn-RS" kern="0" dirty="0" smtClean="0">
                <a:cs typeface="Arial"/>
              </a:rPr>
              <a:t>mild</a:t>
            </a:r>
            <a:endParaRPr lang="en-US" kern="0" dirty="0">
              <a:cs typeface="Arial"/>
            </a:endParaRPr>
          </a:p>
          <a:p>
            <a:endParaRPr lang="en-US" dirty="0"/>
          </a:p>
        </p:txBody>
      </p:sp>
      <p:cxnSp>
        <p:nvCxnSpPr>
          <p:cNvPr id="4" name="Straight Connector 3"/>
          <p:cNvCxnSpPr/>
          <p:nvPr/>
        </p:nvCxnSpPr>
        <p:spPr>
          <a:xfrm flipV="1">
            <a:off x="936674" y="1302911"/>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2574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 </a:t>
            </a:r>
            <a:r>
              <a:rPr lang="sr-Latn-RS" sz="4000" kern="0" noProof="0" dirty="0" smtClean="0">
                <a:latin typeface="Comic Sans MS" pitchFamily="66" charset="0"/>
                <a:cs typeface="Arial"/>
              </a:rPr>
              <a:t>diagnosis</a:t>
            </a:r>
            <a:endParaRPr lang="en-US" dirty="0"/>
          </a:p>
        </p:txBody>
      </p:sp>
      <p:sp>
        <p:nvSpPr>
          <p:cNvPr id="3" name="Content Placeholder 2"/>
          <p:cNvSpPr>
            <a:spLocks noGrp="1"/>
          </p:cNvSpPr>
          <p:nvPr>
            <p:ph idx="1"/>
          </p:nvPr>
        </p:nvSpPr>
        <p:spPr>
          <a:xfrm>
            <a:off x="838200" y="2275791"/>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Fundus</a:t>
            </a:r>
            <a:r>
              <a:rPr lang="sl-SI" kern="0" dirty="0" smtClean="0">
                <a:cs typeface="Arial"/>
              </a:rPr>
              <a:t> </a:t>
            </a:r>
            <a:r>
              <a:rPr lang="sl-SI" kern="0" dirty="0">
                <a:cs typeface="Arial"/>
              </a:rPr>
              <a:t>– </a:t>
            </a:r>
            <a:r>
              <a:rPr lang="sl-SI" kern="0" dirty="0" smtClean="0">
                <a:cs typeface="Arial"/>
              </a:rPr>
              <a:t>rare, pappiloedema</a:t>
            </a:r>
            <a:endParaRPr lang="sl-SI" kern="0" dirty="0">
              <a:cs typeface="Arial"/>
            </a:endParaRPr>
          </a:p>
          <a:p>
            <a:pPr marL="342900" lvl="0" indent="-342900" fontAlgn="base">
              <a:lnSpc>
                <a:spcPct val="100000"/>
              </a:lnSpc>
              <a:spcBef>
                <a:spcPct val="20000"/>
              </a:spcBef>
              <a:spcAft>
                <a:spcPct val="0"/>
              </a:spcAft>
              <a:buClr>
                <a:srgbClr val="99FF66"/>
              </a:buClr>
              <a:buNone/>
              <a:defRPr/>
            </a:pPr>
            <a:endParaRPr lang="sl-SI" kern="0" dirty="0">
              <a:cs typeface="Arial"/>
            </a:endParaRPr>
          </a:p>
          <a:p>
            <a:pPr lvl="0" fontAlgn="base">
              <a:lnSpc>
                <a:spcPct val="100000"/>
              </a:lnSpc>
              <a:spcBef>
                <a:spcPct val="20000"/>
              </a:spcBef>
              <a:spcAft>
                <a:spcPct val="0"/>
              </a:spcAft>
              <a:buClr>
                <a:srgbClr val="C00000"/>
              </a:buClr>
              <a:defRPr/>
            </a:pPr>
            <a:r>
              <a:rPr lang="sr-Latn-RS" b="1" kern="0" dirty="0" smtClean="0">
                <a:cs typeface="Arial"/>
              </a:rPr>
              <a:t>CSF       </a:t>
            </a:r>
            <a:r>
              <a:rPr lang="sl-SI" kern="0" dirty="0" smtClean="0">
                <a:cs typeface="Arial"/>
              </a:rPr>
              <a:t> </a:t>
            </a:r>
            <a:r>
              <a:rPr lang="sl-SI" kern="0" dirty="0">
                <a:cs typeface="Arial"/>
              </a:rPr>
              <a:t>- elevated CSF </a:t>
            </a:r>
            <a:r>
              <a:rPr lang="sl-SI" kern="0" dirty="0" smtClean="0">
                <a:cs typeface="Arial"/>
              </a:rPr>
              <a:t>pressure</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a:t>
            </a:r>
            <a:r>
              <a:rPr lang="sl-SI" kern="0" dirty="0">
                <a:cs typeface="Arial"/>
              </a:rPr>
              <a:t>- </a:t>
            </a:r>
            <a:r>
              <a:rPr lang="sl-SI" kern="0" dirty="0" smtClean="0">
                <a:cs typeface="Arial"/>
              </a:rPr>
              <a:t>hyperproteinorachia</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a:t>
            </a:r>
            <a:r>
              <a:rPr lang="sl-SI" kern="0" dirty="0">
                <a:cs typeface="Arial"/>
              </a:rPr>
              <a:t>- pleocytosis (polymorphonuclear) </a:t>
            </a:r>
            <a:r>
              <a:rPr lang="sl-SI" kern="0" dirty="0" smtClean="0">
                <a:cs typeface="Arial"/>
              </a:rPr>
              <a:t>to </a:t>
            </a:r>
            <a:r>
              <a:rPr lang="sl-SI" kern="0" dirty="0">
                <a:cs typeface="Arial"/>
              </a:rPr>
              <a:t>100 000 </a:t>
            </a: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hypoglycorachia</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092587" y="4969830"/>
            <a:ext cx="4099413" cy="1888170"/>
          </a:xfrm>
          <a:prstGeom prst="rect">
            <a:avLst/>
          </a:prstGeom>
        </p:spPr>
      </p:pic>
    </p:spTree>
    <p:extLst>
      <p:ext uri="{BB962C8B-B14F-4D97-AF65-F5344CB8AC3E}">
        <p14:creationId xmlns:p14="http://schemas.microsoft.com/office/powerpoint/2010/main" xmlns="" val="65996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sr-Latn-RS" sz="4000" i="0" u="none" strike="noStrike" kern="0" cap="none" spc="0" normalizeH="0" baseline="0" noProof="0" dirty="0" smtClean="0">
                <a:ln>
                  <a:noFill/>
                </a:ln>
                <a:uLnTx/>
                <a:uFillTx/>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-diagnosis</a:t>
            </a:r>
            <a:endParaRPr lang="en-US" dirty="0"/>
          </a:p>
        </p:txBody>
      </p:sp>
      <p:sp>
        <p:nvSpPr>
          <p:cNvPr id="3" name="Content Placeholder 2"/>
          <p:cNvSpPr>
            <a:spLocks noGrp="1"/>
          </p:cNvSpPr>
          <p:nvPr>
            <p:ph idx="1"/>
          </p:nvPr>
        </p:nvSpPr>
        <p:spPr>
          <a:xfrm>
            <a:off x="713510" y="2643043"/>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CT</a:t>
            </a:r>
            <a:r>
              <a:rPr lang="sr-Cyrl-RS" kern="0" dirty="0" smtClean="0">
                <a:cs typeface="Arial"/>
              </a:rPr>
              <a:t> </a:t>
            </a:r>
            <a:r>
              <a:rPr lang="sr-Latn-RS" kern="0" dirty="0" smtClean="0">
                <a:cs typeface="Arial"/>
              </a:rPr>
              <a:t> (edema or hydrocephalus in later stage)</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p>
          <a:p>
            <a:pPr lvl="0" fontAlgn="base">
              <a:lnSpc>
                <a:spcPct val="100000"/>
              </a:lnSpc>
              <a:spcBef>
                <a:spcPct val="20000"/>
              </a:spcBef>
              <a:spcAft>
                <a:spcPct val="0"/>
              </a:spcAft>
              <a:buClr>
                <a:srgbClr val="C00000"/>
              </a:buClr>
              <a:defRPr/>
            </a:pPr>
            <a:r>
              <a:rPr lang="sr-Latn-RS" kern="0" dirty="0" smtClean="0">
                <a:cs typeface="Arial"/>
              </a:rPr>
              <a:t>CSF – ELISA test</a:t>
            </a:r>
            <a:r>
              <a:rPr lang="sl-SI" kern="0" dirty="0" smtClean="0">
                <a:cs typeface="Arial"/>
              </a:rPr>
              <a:t> </a:t>
            </a:r>
            <a:endParaRPr lang="en-US"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57321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a:t>
            </a:r>
            <a:r>
              <a:rPr lang="sr-Latn-RS" sz="4000" kern="0" noProof="0" dirty="0" smtClean="0">
                <a:latin typeface="Comic Sans MS" pitchFamily="66" charset="0"/>
                <a:cs typeface="Arial"/>
              </a:rPr>
              <a:t>treatment</a:t>
            </a:r>
            <a:endParaRPr lang="en-US" dirty="0"/>
          </a:p>
        </p:txBody>
      </p:sp>
      <p:sp>
        <p:nvSpPr>
          <p:cNvPr id="3" name="Content Placeholder 2"/>
          <p:cNvSpPr>
            <a:spLocks noGrp="1"/>
          </p:cNvSpPr>
          <p:nvPr>
            <p:ph idx="1"/>
          </p:nvPr>
        </p:nvSpPr>
        <p:spPr>
          <a:xfrm>
            <a:off x="914986" y="1825625"/>
            <a:ext cx="10515600" cy="4351338"/>
          </a:xfrm>
        </p:spPr>
        <p:txBody>
          <a:bodyPr>
            <a:normAutofit/>
          </a:bodyPr>
          <a:lstStyle/>
          <a:p>
            <a:pPr fontAlgn="base">
              <a:lnSpc>
                <a:spcPct val="100000"/>
              </a:lnSpc>
              <a:spcBef>
                <a:spcPct val="20000"/>
              </a:spcBef>
              <a:spcAft>
                <a:spcPct val="0"/>
              </a:spcAft>
              <a:buClr>
                <a:srgbClr val="C00000"/>
              </a:buClr>
              <a:defRPr/>
            </a:pPr>
            <a:r>
              <a:rPr lang="sr-Latn-RS" sz="2400" kern="0" dirty="0" smtClean="0">
                <a:effectLst>
                  <a:outerShdw blurRad="38100" dist="38100" dir="2700000" algn="tl">
                    <a:srgbClr val="000000"/>
                  </a:outerShdw>
                </a:effectLst>
                <a:latin typeface="Comic Sans MS" pitchFamily="66" charset="0"/>
                <a:cs typeface="Arial"/>
              </a:rPr>
              <a:t>Antibiotics</a:t>
            </a:r>
            <a:r>
              <a:rPr lang="sl-SI" sz="2400" kern="0" dirty="0" smtClean="0">
                <a:effectLst>
                  <a:outerShdw blurRad="38100" dist="38100" dir="2700000" algn="tl">
                    <a:srgbClr val="000000"/>
                  </a:outerShdw>
                </a:effectLst>
                <a:latin typeface="Comic Sans MS" pitchFamily="66" charset="0"/>
                <a:cs typeface="Arial"/>
              </a:rPr>
              <a:t> </a:t>
            </a:r>
            <a:endParaRPr lang="sl-SI" sz="2400" kern="0" dirty="0">
              <a:effectLst>
                <a:outerShdw blurRad="38100" dist="38100" dir="2700000" algn="tl">
                  <a:srgbClr val="000000"/>
                </a:outerShdw>
              </a:effectLst>
              <a:latin typeface="Comic Sans MS" pitchFamily="66" charset="0"/>
              <a:cs typeface="Arial"/>
            </a:endParaRPr>
          </a:p>
          <a:p>
            <a:pPr marL="342900" lvl="0" indent="-342900" fontAlgn="base">
              <a:lnSpc>
                <a:spcPct val="100000"/>
              </a:lnSpc>
              <a:spcBef>
                <a:spcPct val="20000"/>
              </a:spcBef>
              <a:spcAft>
                <a:spcPct val="0"/>
              </a:spcAft>
              <a:buClr>
                <a:srgbClr val="99FF66"/>
              </a:buClr>
              <a:buFont typeface="Wingdings" panose="05000000000000000000" pitchFamily="2" charset="2"/>
              <a:buChar char="§"/>
              <a:defRPr/>
            </a:pPr>
            <a:endParaRPr lang="sr-Cyrl-RS" sz="2400" kern="0" dirty="0" smtClean="0">
              <a:effectLst>
                <a:outerShdw blurRad="38100" dist="38100" dir="2700000" algn="tl">
                  <a:srgbClr val="000000"/>
                </a:outerShdw>
              </a:effectLst>
              <a:latin typeface="Comic Sans MS" pitchFamily="66" charset="0"/>
              <a:cs typeface="Arial"/>
            </a:endParaRPr>
          </a:p>
          <a:p>
            <a:pPr marL="342900" lvl="0" indent="-342900" fontAlgn="base">
              <a:lnSpc>
                <a:spcPct val="100000"/>
              </a:lnSpc>
              <a:spcBef>
                <a:spcPct val="20000"/>
              </a:spcBef>
              <a:spcAft>
                <a:spcPct val="0"/>
              </a:spcAft>
              <a:buClr>
                <a:srgbClr val="99FF66"/>
              </a:buClr>
              <a:buFont typeface="Wingdings" panose="05000000000000000000" pitchFamily="2" charset="2"/>
              <a:buChar char="§"/>
              <a:defRPr/>
            </a:pPr>
            <a:endParaRPr lang="sl-SI" sz="2400" kern="0" dirty="0">
              <a:effectLst>
                <a:outerShdw blurRad="38100" dist="38100" dir="2700000" algn="tl">
                  <a:srgbClr val="000000"/>
                </a:outerShdw>
              </a:effectLst>
              <a:latin typeface="Comic Sans MS" pitchFamily="66" charset="0"/>
              <a:cs typeface="Arial"/>
            </a:endParaRPr>
          </a:p>
        </p:txBody>
      </p:sp>
      <p:graphicFrame>
        <p:nvGraphicFramePr>
          <p:cNvPr id="4" name="Table 3"/>
          <p:cNvGraphicFramePr>
            <a:graphicFrameLocks noGrp="1"/>
          </p:cNvGraphicFramePr>
          <p:nvPr>
            <p:extLst>
              <p:ext uri="{D42A27DB-BD31-4B8C-83A1-F6EECF244321}">
                <p14:modId xmlns:p14="http://schemas.microsoft.com/office/powerpoint/2010/main" xmlns="" val="1912574600"/>
              </p:ext>
            </p:extLst>
          </p:nvPr>
        </p:nvGraphicFramePr>
        <p:xfrm>
          <a:off x="1031489" y="2988286"/>
          <a:ext cx="9287163" cy="3474720"/>
        </p:xfrm>
        <a:graphic>
          <a:graphicData uri="http://schemas.openxmlformats.org/drawingml/2006/table">
            <a:tbl>
              <a:tblPr firstRow="1" bandRow="1">
                <a:tableStyleId>{5C22544A-7EE6-4342-B048-85BDC9FD1C3A}</a:tableStyleId>
              </a:tblPr>
              <a:tblGrid>
                <a:gridCol w="3095721">
                  <a:extLst>
                    <a:ext uri="{9D8B030D-6E8A-4147-A177-3AD203B41FA5}">
                      <a16:colId xmlns:a16="http://schemas.microsoft.com/office/drawing/2014/main" xmlns="" val="3181963601"/>
                    </a:ext>
                  </a:extLst>
                </a:gridCol>
                <a:gridCol w="3095721">
                  <a:extLst>
                    <a:ext uri="{9D8B030D-6E8A-4147-A177-3AD203B41FA5}">
                      <a16:colId xmlns:a16="http://schemas.microsoft.com/office/drawing/2014/main" xmlns="" val="4105135790"/>
                    </a:ext>
                  </a:extLst>
                </a:gridCol>
                <a:gridCol w="3095721">
                  <a:extLst>
                    <a:ext uri="{9D8B030D-6E8A-4147-A177-3AD203B41FA5}">
                      <a16:colId xmlns:a16="http://schemas.microsoft.com/office/drawing/2014/main" xmlns="" val="387624896"/>
                    </a:ext>
                  </a:extLst>
                </a:gridCol>
              </a:tblGrid>
              <a:tr h="0">
                <a:tc>
                  <a:txBody>
                    <a:bodyPr/>
                    <a:lstStyle/>
                    <a:p>
                      <a:r>
                        <a:rPr lang="sr-Latn-RS" dirty="0" smtClean="0">
                          <a:solidFill>
                            <a:schemeClr val="tx1"/>
                          </a:solidFill>
                        </a:rPr>
                        <a:t>Bacteria</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First</a:t>
                      </a:r>
                      <a:r>
                        <a:rPr lang="sr-Latn-RS" baseline="0" dirty="0" smtClean="0">
                          <a:solidFill>
                            <a:schemeClr val="tx1"/>
                          </a:solidFill>
                        </a:rPr>
                        <a:t> </a:t>
                      </a:r>
                      <a:r>
                        <a:rPr lang="en-US" dirty="0" smtClean="0">
                          <a:solidFill>
                            <a:schemeClr val="tx1"/>
                          </a:solidFill>
                        </a:rPr>
                        <a:t>choice drug</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Second choice drug</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xmlns="" val="4200980415"/>
                  </a:ext>
                </a:extLst>
              </a:tr>
              <a:tr h="370840">
                <a:tc>
                  <a:txBody>
                    <a:bodyPr/>
                    <a:lstStyle/>
                    <a:p>
                      <a:r>
                        <a:rPr lang="sr-Latn-RS" dirty="0" smtClean="0"/>
                        <a:t>Haemophilus influenzae</a:t>
                      </a:r>
                      <a:endParaRPr lang="en-US" dirty="0"/>
                    </a:p>
                  </a:txBody>
                  <a:tcPr>
                    <a:solidFill>
                      <a:schemeClr val="bg1">
                        <a:lumMod val="50000"/>
                      </a:schemeClr>
                    </a:solidFill>
                  </a:tcPr>
                </a:tc>
                <a:tc>
                  <a:txBody>
                    <a:bodyPr/>
                    <a:lstStyle/>
                    <a:p>
                      <a:r>
                        <a:rPr lang="sr-Latn-RS" dirty="0" smtClean="0"/>
                        <a:t>Ampicillin or cephalosporins of III generation</a:t>
                      </a:r>
                      <a:endParaRPr lang="en-US" dirty="0"/>
                    </a:p>
                  </a:txBody>
                  <a:tcPr>
                    <a:solidFill>
                      <a:schemeClr val="bg1">
                        <a:lumMod val="50000"/>
                      </a:schemeClr>
                    </a:solidFill>
                  </a:tcPr>
                </a:tc>
                <a:tc>
                  <a:txBody>
                    <a:bodyPr/>
                    <a:lstStyle/>
                    <a:p>
                      <a:r>
                        <a:rPr lang="sr-Latn-RS" dirty="0" smtClean="0"/>
                        <a:t>Chloramphenicol</a:t>
                      </a:r>
                      <a:endParaRPr lang="en-US" dirty="0"/>
                    </a:p>
                  </a:txBody>
                  <a:tcPr>
                    <a:solidFill>
                      <a:schemeClr val="bg1">
                        <a:lumMod val="50000"/>
                      </a:schemeClr>
                    </a:solidFill>
                  </a:tcPr>
                </a:tc>
                <a:extLst>
                  <a:ext uri="{0D108BD9-81ED-4DB2-BD59-A6C34878D82A}">
                    <a16:rowId xmlns:a16="http://schemas.microsoft.com/office/drawing/2014/main" xmlns="" val="1618872290"/>
                  </a:ext>
                </a:extLst>
              </a:tr>
              <a:tr h="370840">
                <a:tc>
                  <a:txBody>
                    <a:bodyPr/>
                    <a:lstStyle/>
                    <a:p>
                      <a:r>
                        <a:rPr lang="sr-Latn-RS" dirty="0" smtClean="0"/>
                        <a:t>Neisseria meningitidis</a:t>
                      </a:r>
                      <a:endParaRPr lang="en-US" dirty="0"/>
                    </a:p>
                  </a:txBody>
                  <a:tcPr>
                    <a:solidFill>
                      <a:schemeClr val="bg1">
                        <a:lumMod val="50000"/>
                      </a:schemeClr>
                    </a:solidFill>
                  </a:tcPr>
                </a:tc>
                <a:tc>
                  <a:txBody>
                    <a:bodyPr/>
                    <a:lstStyle/>
                    <a:p>
                      <a:r>
                        <a:rPr lang="sr-Latn-RS" dirty="0" smtClean="0"/>
                        <a:t>Penicillin</a:t>
                      </a:r>
                      <a:r>
                        <a:rPr lang="sr-Latn-RS" baseline="0" dirty="0" smtClean="0"/>
                        <a:t> G or ampicillin</a:t>
                      </a:r>
                      <a:endParaRPr lang="en-US" dirty="0"/>
                    </a:p>
                  </a:txBody>
                  <a:tcPr>
                    <a:solidFill>
                      <a:schemeClr val="bg1">
                        <a:lumMod val="50000"/>
                      </a:schemeClr>
                    </a:solidFill>
                  </a:tcPr>
                </a:tc>
                <a:tc>
                  <a:txBody>
                    <a:bodyPr/>
                    <a:lstStyle/>
                    <a:p>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Cephalosporins of III generation  </a:t>
                      </a:r>
                      <a:endParaRPr lang="en-US" dirty="0"/>
                    </a:p>
                  </a:txBody>
                  <a:tcPr>
                    <a:solidFill>
                      <a:schemeClr val="bg1">
                        <a:lumMod val="50000"/>
                      </a:schemeClr>
                    </a:solidFill>
                  </a:tcPr>
                </a:tc>
                <a:extLst>
                  <a:ext uri="{0D108BD9-81ED-4DB2-BD59-A6C34878D82A}">
                    <a16:rowId xmlns:a16="http://schemas.microsoft.com/office/drawing/2014/main" xmlns="" val="878060366"/>
                  </a:ext>
                </a:extLst>
              </a:tr>
              <a:tr h="370840">
                <a:tc>
                  <a:txBody>
                    <a:bodyPr/>
                    <a:lstStyle/>
                    <a:p>
                      <a:r>
                        <a:rPr lang="sr-Latn-RS" dirty="0" smtClean="0"/>
                        <a:t>Streptococcus pneumoniae (senzitivan)</a:t>
                      </a:r>
                      <a:endParaRPr lang="en-US" dirty="0"/>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Penicillin G or ampicillin or cephalosporins of III generation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Vankomycin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a:txBody>
                  <a:tcPr>
                    <a:solidFill>
                      <a:schemeClr val="bg1">
                        <a:lumMod val="50000"/>
                      </a:schemeClr>
                    </a:solidFill>
                  </a:tcPr>
                </a:tc>
                <a:extLst>
                  <a:ext uri="{0D108BD9-81ED-4DB2-BD59-A6C34878D82A}">
                    <a16:rowId xmlns:a16="http://schemas.microsoft.com/office/drawing/2014/main" xmlns="" val="3079514640"/>
                  </a:ext>
                </a:extLst>
              </a:tr>
              <a:tr h="370840">
                <a:tc>
                  <a:txBody>
                    <a:bodyPr/>
                    <a:lstStyle/>
                    <a:p>
                      <a:r>
                        <a:rPr lang="sr-Latn-RS" dirty="0" smtClean="0"/>
                        <a:t>Streptococcus pneumoniae (rezistentan)</a:t>
                      </a:r>
                      <a:endParaRPr lang="en-US" dirty="0"/>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Cephalosporins of III generation + vankomycin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a:txBody>
                  <a:tcPr>
                    <a:solidFill>
                      <a:schemeClr val="bg1">
                        <a:lumMod val="50000"/>
                      </a:schemeClr>
                    </a:solidFill>
                  </a:tcPr>
                </a:tc>
                <a:tc>
                  <a:txBody>
                    <a:bodyPr/>
                    <a:lstStyle/>
                    <a:p>
                      <a:r>
                        <a:rPr lang="sr-Latn-RS" dirty="0" smtClean="0"/>
                        <a:t>C</a:t>
                      </a:r>
                      <a:r>
                        <a:rPr lang="en-US" dirty="0" smtClean="0"/>
                        <a:t>onsultation of an infectious disease specialist</a:t>
                      </a:r>
                      <a:endParaRPr lang="en-US" dirty="0"/>
                    </a:p>
                  </a:txBody>
                  <a:tcPr>
                    <a:solidFill>
                      <a:schemeClr val="bg1">
                        <a:lumMod val="50000"/>
                      </a:schemeClr>
                    </a:solidFill>
                  </a:tcPr>
                </a:tc>
                <a:extLst>
                  <a:ext uri="{0D108BD9-81ED-4DB2-BD59-A6C34878D82A}">
                    <a16:rowId xmlns:a16="http://schemas.microsoft.com/office/drawing/2014/main" xmlns="" val="2021933767"/>
                  </a:ext>
                </a:extLst>
              </a:tr>
            </a:tbl>
          </a:graphicData>
        </a:graphic>
      </p:graphicFrame>
      <p:cxnSp>
        <p:nvCxnSpPr>
          <p:cNvPr id="5" name="Straight Connector 4"/>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8957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solidFill>
                  <a:prstClr val="black"/>
                </a:solidFill>
                <a:latin typeface="Comic Sans MS" pitchFamily="66" charset="0"/>
                <a:cs typeface="Arial"/>
              </a:rPr>
              <a:t>Acute bacterial memingitis -treatment</a:t>
            </a:r>
            <a:endParaRPr lang="en-US" dirty="0"/>
          </a:p>
        </p:txBody>
      </p:sp>
      <p:sp>
        <p:nvSpPr>
          <p:cNvPr id="3" name="Content Placeholder 2"/>
          <p:cNvSpPr>
            <a:spLocks noGrp="1"/>
          </p:cNvSpPr>
          <p:nvPr>
            <p:ph idx="1"/>
          </p:nvPr>
        </p:nvSpPr>
        <p:spPr>
          <a:xfrm>
            <a:off x="838200" y="2022573"/>
            <a:ext cx="10515600" cy="4617378"/>
          </a:xfrm>
        </p:spPr>
        <p:txBody>
          <a:bodyPr>
            <a:normAutofit/>
          </a:bodyPr>
          <a:lstStyle/>
          <a:p>
            <a:pPr lvl="0" fontAlgn="base">
              <a:lnSpc>
                <a:spcPct val="100000"/>
              </a:lnSpc>
              <a:spcBef>
                <a:spcPct val="20000"/>
              </a:spcBef>
              <a:spcAft>
                <a:spcPct val="0"/>
              </a:spcAft>
              <a:buClr>
                <a:srgbClr val="C00000"/>
              </a:buClr>
              <a:defRPr/>
            </a:pPr>
            <a:r>
              <a:rPr lang="en-US" sz="2600" b="1" kern="0" dirty="0">
                <a:solidFill>
                  <a:prstClr val="black"/>
                </a:solidFill>
                <a:cs typeface="Arial"/>
              </a:rPr>
              <a:t>Symptomatic treatment</a:t>
            </a:r>
            <a:r>
              <a:rPr lang="en-US" sz="2600" kern="0" dirty="0">
                <a:solidFill>
                  <a:prstClr val="black"/>
                </a:solidFill>
                <a:cs typeface="Arial"/>
              </a:rPr>
              <a:t>: analgesics, antipyretics, antiemetics, </a:t>
            </a:r>
            <a:r>
              <a:rPr lang="en-US" sz="2600" kern="0" dirty="0" smtClean="0">
                <a:solidFill>
                  <a:prstClr val="black"/>
                </a:solidFill>
                <a:cs typeface="Arial"/>
              </a:rPr>
              <a:t>sedatives</a:t>
            </a:r>
            <a:endParaRPr lang="sr-Latn-RS" sz="2600" kern="0" dirty="0" smtClean="0">
              <a:solidFill>
                <a:prstClr val="black"/>
              </a:solidFill>
              <a:cs typeface="Arial"/>
            </a:endParaRPr>
          </a:p>
          <a:p>
            <a:pPr lvl="0" fontAlgn="base">
              <a:lnSpc>
                <a:spcPct val="100000"/>
              </a:lnSpc>
              <a:spcBef>
                <a:spcPct val="20000"/>
              </a:spcBef>
              <a:spcAft>
                <a:spcPct val="0"/>
              </a:spcAft>
              <a:buClr>
                <a:srgbClr val="C00000"/>
              </a:buClr>
              <a:defRPr/>
            </a:pPr>
            <a:r>
              <a:rPr lang="sr-Latn-RS" sz="2600" b="1" kern="0" dirty="0" smtClean="0">
                <a:solidFill>
                  <a:prstClr val="black"/>
                </a:solidFill>
                <a:cs typeface="Arial"/>
              </a:rPr>
              <a:t>Hydratation </a:t>
            </a:r>
            <a:r>
              <a:rPr lang="en-US" sz="2600" kern="0" dirty="0" smtClean="0">
                <a:solidFill>
                  <a:prstClr val="black"/>
                </a:solidFill>
                <a:cs typeface="Arial"/>
              </a:rPr>
              <a:t> </a:t>
            </a:r>
            <a:r>
              <a:rPr lang="en-US" sz="2600" kern="0" dirty="0">
                <a:solidFill>
                  <a:prstClr val="black"/>
                </a:solidFill>
                <a:cs typeface="Arial"/>
              </a:rPr>
              <a:t>(parenteral</a:t>
            </a:r>
            <a:r>
              <a:rPr lang="en-US" sz="2600" kern="0" dirty="0" smtClean="0">
                <a:solidFill>
                  <a:prstClr val="black"/>
                </a:solidFill>
                <a:cs typeface="Arial"/>
              </a:rPr>
              <a:t>)</a:t>
            </a:r>
            <a:endParaRPr lang="sr-Latn-RS" sz="2600" kern="0" dirty="0" smtClean="0">
              <a:solidFill>
                <a:prstClr val="black"/>
              </a:solidFill>
              <a:cs typeface="Arial"/>
            </a:endParaRPr>
          </a:p>
          <a:p>
            <a:pPr lvl="0" fontAlgn="base">
              <a:lnSpc>
                <a:spcPct val="100000"/>
              </a:lnSpc>
              <a:spcBef>
                <a:spcPct val="20000"/>
              </a:spcBef>
              <a:spcAft>
                <a:spcPct val="0"/>
              </a:spcAft>
              <a:buClr>
                <a:srgbClr val="C00000"/>
              </a:buClr>
              <a:defRPr/>
            </a:pPr>
            <a:r>
              <a:rPr lang="en-US" sz="2600" kern="0" dirty="0" smtClean="0">
                <a:solidFill>
                  <a:prstClr val="black"/>
                </a:solidFill>
                <a:cs typeface="Arial"/>
              </a:rPr>
              <a:t>Regulation </a:t>
            </a:r>
            <a:r>
              <a:rPr lang="en-US" sz="2600" kern="0" dirty="0">
                <a:solidFill>
                  <a:prstClr val="black"/>
                </a:solidFill>
                <a:cs typeface="Arial"/>
              </a:rPr>
              <a:t>of </a:t>
            </a:r>
            <a:r>
              <a:rPr lang="en-US" sz="2600" b="1" kern="0" dirty="0">
                <a:solidFill>
                  <a:prstClr val="black"/>
                </a:solidFill>
                <a:cs typeface="Arial"/>
              </a:rPr>
              <a:t>acid-base status and electrolyte </a:t>
            </a:r>
            <a:r>
              <a:rPr lang="en-US" sz="2600" b="1" kern="0" dirty="0" smtClean="0">
                <a:solidFill>
                  <a:prstClr val="black"/>
                </a:solidFill>
                <a:cs typeface="Arial"/>
              </a:rPr>
              <a:t>imbalance</a:t>
            </a:r>
            <a:endParaRPr lang="sr-Cyrl-CS" sz="2600" b="1" kern="0" dirty="0">
              <a:solidFill>
                <a:prstClr val="black"/>
              </a:solidFill>
              <a:cs typeface="Arial"/>
            </a:endParaRPr>
          </a:p>
          <a:p>
            <a:pPr lvl="0" fontAlgn="base">
              <a:lnSpc>
                <a:spcPct val="100000"/>
              </a:lnSpc>
              <a:spcBef>
                <a:spcPct val="20000"/>
              </a:spcBef>
              <a:spcAft>
                <a:spcPct val="0"/>
              </a:spcAft>
              <a:buClr>
                <a:srgbClr val="C00000"/>
              </a:buClr>
              <a:defRPr/>
            </a:pPr>
            <a:r>
              <a:rPr lang="sr-Latn-RS" sz="2600" b="1" kern="0" dirty="0" smtClean="0">
                <a:solidFill>
                  <a:prstClr val="black"/>
                </a:solidFill>
                <a:cs typeface="Arial"/>
              </a:rPr>
              <a:t>Corticosteroids</a:t>
            </a:r>
            <a:r>
              <a:rPr lang="sr-Cyrl-CS" sz="2600" kern="0" dirty="0" smtClean="0">
                <a:solidFill>
                  <a:prstClr val="black"/>
                </a:solidFill>
                <a:cs typeface="Arial"/>
              </a:rPr>
              <a:t> </a:t>
            </a:r>
            <a:r>
              <a:rPr lang="sr-Cyrl-CS" sz="2600" kern="0" dirty="0">
                <a:solidFill>
                  <a:prstClr val="black"/>
                </a:solidFill>
                <a:cs typeface="Arial"/>
              </a:rPr>
              <a:t>(</a:t>
            </a:r>
            <a:r>
              <a:rPr lang="sr-Latn-RS" sz="2600" kern="0" dirty="0" smtClean="0">
                <a:solidFill>
                  <a:prstClr val="black"/>
                </a:solidFill>
                <a:cs typeface="Arial"/>
              </a:rPr>
              <a:t>Dexamethasone</a:t>
            </a:r>
            <a:r>
              <a:rPr lang="sr-Cyrl-CS" sz="2600" kern="0" dirty="0" smtClean="0">
                <a:solidFill>
                  <a:prstClr val="black"/>
                </a:solidFill>
                <a:cs typeface="Arial"/>
              </a:rPr>
              <a:t>)</a:t>
            </a:r>
            <a:r>
              <a:rPr lang="sr-Latn-RS" sz="2600" kern="0" dirty="0" smtClean="0">
                <a:solidFill>
                  <a:prstClr val="black"/>
                </a:solidFill>
                <a:cs typeface="Arial"/>
              </a:rPr>
              <a:t> </a:t>
            </a:r>
            <a:r>
              <a:rPr lang="en-US" sz="2600" kern="0" dirty="0" smtClean="0">
                <a:solidFill>
                  <a:prstClr val="black"/>
                </a:solidFill>
                <a:cs typeface="Arial"/>
              </a:rPr>
              <a:t>before</a:t>
            </a:r>
            <a:r>
              <a:rPr lang="sr-Latn-RS" sz="2600" kern="0" dirty="0" smtClean="0">
                <a:solidFill>
                  <a:prstClr val="black"/>
                </a:solidFill>
                <a:cs typeface="Arial"/>
              </a:rPr>
              <a:t>,</a:t>
            </a:r>
            <a:r>
              <a:rPr lang="en-US" sz="2600" kern="0" dirty="0" smtClean="0">
                <a:solidFill>
                  <a:prstClr val="black"/>
                </a:solidFill>
                <a:cs typeface="Arial"/>
              </a:rPr>
              <a:t> </a:t>
            </a:r>
            <a:r>
              <a:rPr lang="en-US" sz="2600" kern="0" dirty="0">
                <a:solidFill>
                  <a:prstClr val="black"/>
                </a:solidFill>
                <a:cs typeface="Arial"/>
              </a:rPr>
              <a:t>or at the same time as the first dose of </a:t>
            </a:r>
            <a:r>
              <a:rPr lang="en-US" sz="2600" kern="0" dirty="0" smtClean="0">
                <a:solidFill>
                  <a:prstClr val="black"/>
                </a:solidFill>
                <a:cs typeface="Arial"/>
              </a:rPr>
              <a:t>AB</a:t>
            </a:r>
            <a:r>
              <a:rPr lang="sr-Latn-RS" sz="2600" kern="0" dirty="0" smtClean="0">
                <a:solidFill>
                  <a:prstClr val="black"/>
                </a:solidFill>
                <a:cs typeface="Arial"/>
              </a:rPr>
              <a:t>,</a:t>
            </a:r>
            <a:r>
              <a:rPr lang="en-US" sz="2600" kern="0" dirty="0" smtClean="0">
                <a:solidFill>
                  <a:prstClr val="black"/>
                </a:solidFill>
                <a:cs typeface="Arial"/>
              </a:rPr>
              <a:t> </a:t>
            </a:r>
            <a:r>
              <a:rPr lang="en-US" sz="2600" kern="0" dirty="0">
                <a:solidFill>
                  <a:prstClr val="black"/>
                </a:solidFill>
                <a:cs typeface="Arial"/>
              </a:rPr>
              <a:t>and further for 2-4 days - reduces mortality and disease </a:t>
            </a:r>
            <a:r>
              <a:rPr lang="en-US" sz="2600" kern="0" dirty="0" smtClean="0">
                <a:solidFill>
                  <a:prstClr val="black"/>
                </a:solidFill>
                <a:cs typeface="Arial"/>
              </a:rPr>
              <a:t>consequences</a:t>
            </a:r>
            <a:endParaRPr lang="sr-Cyrl-RS" sz="2600" kern="0" dirty="0">
              <a:solidFill>
                <a:prstClr val="black"/>
              </a:solidFill>
              <a:cs typeface="Arial"/>
            </a:endParaRPr>
          </a:p>
          <a:p>
            <a:pPr marL="0" lvl="0" indent="0" fontAlgn="base">
              <a:lnSpc>
                <a:spcPct val="100000"/>
              </a:lnSpc>
              <a:spcBef>
                <a:spcPct val="20000"/>
              </a:spcBef>
              <a:spcAft>
                <a:spcPct val="0"/>
              </a:spcAft>
              <a:buClr>
                <a:srgbClr val="99FF66"/>
              </a:buClr>
              <a:buNone/>
              <a:defRPr/>
            </a:pPr>
            <a:r>
              <a:rPr lang="sr-Latn-RS" sz="2200" kern="0" dirty="0">
                <a:solidFill>
                  <a:prstClr val="black"/>
                </a:solidFill>
                <a:cs typeface="Arial"/>
              </a:rPr>
              <a:t> </a:t>
            </a:r>
            <a:r>
              <a:rPr lang="sr-Latn-RS" sz="2200" kern="0" dirty="0" smtClean="0">
                <a:solidFill>
                  <a:prstClr val="black"/>
                </a:solidFill>
                <a:cs typeface="Arial"/>
              </a:rPr>
              <a:t>                            </a:t>
            </a:r>
            <a:r>
              <a:rPr lang="en-US" sz="2400" b="1" kern="0" dirty="0" smtClean="0">
                <a:solidFill>
                  <a:srgbClr val="FF0000"/>
                </a:solidFill>
                <a:cs typeface="Arial"/>
              </a:rPr>
              <a:t>Bacterial </a:t>
            </a:r>
            <a:r>
              <a:rPr lang="en-US" sz="2400" b="1" kern="0" dirty="0">
                <a:solidFill>
                  <a:srgbClr val="FF0000"/>
                </a:solidFill>
                <a:cs typeface="Arial"/>
              </a:rPr>
              <a:t>meningitis is an URGENT </a:t>
            </a:r>
            <a:r>
              <a:rPr lang="en-US" sz="2400" b="1" kern="0" dirty="0" smtClean="0">
                <a:solidFill>
                  <a:srgbClr val="FF0000"/>
                </a:solidFill>
                <a:cs typeface="Arial"/>
              </a:rPr>
              <a:t>CONDITION</a:t>
            </a:r>
            <a:r>
              <a:rPr lang="sr-Latn-RS" sz="2400" b="1" kern="0" dirty="0">
                <a:solidFill>
                  <a:srgbClr val="FF0000"/>
                </a:solidFill>
                <a:cs typeface="Arial"/>
              </a:rPr>
              <a:t> </a:t>
            </a:r>
            <a:r>
              <a:rPr lang="sr-Latn-RS" sz="2400" b="1" kern="0" dirty="0" smtClean="0">
                <a:solidFill>
                  <a:srgbClr val="FF0000"/>
                </a:solidFill>
                <a:cs typeface="Arial"/>
              </a:rPr>
              <a:t>and</a:t>
            </a: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a:t>
            </a:r>
            <a:r>
              <a:rPr lang="en-US" sz="2400" b="1" kern="0" dirty="0" smtClean="0">
                <a:solidFill>
                  <a:srgbClr val="FF0000"/>
                </a:solidFill>
                <a:cs typeface="Arial"/>
              </a:rPr>
              <a:t>if </a:t>
            </a:r>
            <a:r>
              <a:rPr lang="en-US" sz="2400" b="1" kern="0" dirty="0">
                <a:solidFill>
                  <a:srgbClr val="FF0000"/>
                </a:solidFill>
                <a:cs typeface="Arial"/>
              </a:rPr>
              <a:t>there is even the slightest suspicion of it, </a:t>
            </a:r>
            <a:endParaRPr lang="sr-Latn-RS" sz="2400" b="1" kern="0" dirty="0" smtClean="0">
              <a:solidFill>
                <a:srgbClr val="FF0000"/>
              </a:solidFill>
              <a:cs typeface="Arial"/>
            </a:endParaRP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TREATMENT</a:t>
            </a:r>
            <a:r>
              <a:rPr lang="en-US" sz="2400" b="1" kern="0" dirty="0" smtClean="0">
                <a:solidFill>
                  <a:srgbClr val="FF0000"/>
                </a:solidFill>
                <a:cs typeface="Arial"/>
              </a:rPr>
              <a:t> </a:t>
            </a:r>
            <a:r>
              <a:rPr lang="en-US" sz="2400" b="1" kern="0" dirty="0">
                <a:solidFill>
                  <a:srgbClr val="FF0000"/>
                </a:solidFill>
                <a:cs typeface="Arial"/>
              </a:rPr>
              <a:t>should be started </a:t>
            </a:r>
            <a:r>
              <a:rPr lang="en-US" sz="2400" b="1" kern="0" dirty="0" smtClean="0">
                <a:solidFill>
                  <a:srgbClr val="FF0000"/>
                </a:solidFill>
                <a:cs typeface="Arial"/>
              </a:rPr>
              <a:t>IMMEDIATELY</a:t>
            </a:r>
            <a:endParaRPr lang="sr-Latn-RS" sz="2400" b="1" kern="0" dirty="0" smtClean="0">
              <a:solidFill>
                <a:srgbClr val="FF0000"/>
              </a:solidFill>
              <a:cs typeface="Arial"/>
            </a:endParaRP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a:t>
            </a:r>
            <a:r>
              <a:rPr lang="en-US" sz="2400" b="1" kern="0" dirty="0" smtClean="0">
                <a:solidFill>
                  <a:srgbClr val="FF0000"/>
                </a:solidFill>
                <a:cs typeface="Arial"/>
              </a:rPr>
              <a:t> </a:t>
            </a:r>
            <a:r>
              <a:rPr lang="en-US" sz="2400" b="1" kern="0" dirty="0">
                <a:solidFill>
                  <a:srgbClr val="FF0000"/>
                </a:solidFill>
                <a:cs typeface="Arial"/>
              </a:rPr>
              <a:t>without waiting for the diagnosis to be confirmed by LP</a:t>
            </a:r>
            <a:r>
              <a:rPr lang="en-US" sz="2400" b="1" kern="0" dirty="0" smtClean="0">
                <a:solidFill>
                  <a:srgbClr val="FF0000"/>
                </a:solidFill>
                <a:cs typeface="Arial"/>
              </a:rPr>
              <a:t>!!!</a:t>
            </a:r>
            <a:r>
              <a:rPr lang="sr-Latn-RS" sz="2400" dirty="0" smtClean="0">
                <a:solidFill>
                  <a:srgbClr val="FF0000"/>
                </a:solidFill>
              </a:rPr>
              <a:t> </a:t>
            </a:r>
            <a:endParaRPr lang="en-US" sz="2400" dirty="0">
              <a:solidFill>
                <a:srgbClr val="FF0000"/>
              </a:solidFill>
            </a:endParaRPr>
          </a:p>
          <a:p>
            <a:endParaRPr lang="en-US" dirty="0"/>
          </a:p>
        </p:txBody>
      </p:sp>
      <p:cxnSp>
        <p:nvCxnSpPr>
          <p:cNvPr id="4" name="Straight Connector 3"/>
          <p:cNvCxnSpPr/>
          <p:nvPr/>
        </p:nvCxnSpPr>
        <p:spPr>
          <a:xfrm flipV="1">
            <a:off x="838200" y="1316978"/>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80136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solidFill>
                  <a:prstClr val="black"/>
                </a:solidFill>
                <a:latin typeface="Comic Sans MS" pitchFamily="66" charset="0"/>
                <a:cs typeface="Arial"/>
              </a:rPr>
              <a:t>Subacute bacterial meningitis</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sr-Cyrl-RS" dirty="0" smtClean="0">
              <a:effectLst>
                <a:outerShdw blurRad="38100" dist="38100" dir="2700000" algn="tl">
                  <a:srgbClr val="000000">
                    <a:alpha val="43137"/>
                  </a:srgbClr>
                </a:outerShdw>
              </a:effectLst>
            </a:endParaRPr>
          </a:p>
          <a:p>
            <a:r>
              <a:rPr lang="en-US" sz="2400" dirty="0" smtClean="0">
                <a:solidFill>
                  <a:srgbClr val="202124"/>
                </a:solidFill>
              </a:rPr>
              <a:t>Tuberculous </a:t>
            </a:r>
            <a:r>
              <a:rPr lang="en-US" sz="2400" dirty="0">
                <a:solidFill>
                  <a:srgbClr val="202124"/>
                </a:solidFill>
              </a:rPr>
              <a:t>meningitis (TBM) is </a:t>
            </a:r>
            <a:r>
              <a:rPr lang="en-US" sz="2400" dirty="0">
                <a:solidFill>
                  <a:srgbClr val="040C28"/>
                </a:solidFill>
              </a:rPr>
              <a:t>caused by the seeding of the meninges with the bacilli of </a:t>
            </a:r>
            <a:r>
              <a:rPr lang="en-US" sz="2400" b="1" dirty="0">
                <a:solidFill>
                  <a:srgbClr val="FF0000"/>
                </a:solidFill>
              </a:rPr>
              <a:t>Mycobacterium tuberculosis (MTB) </a:t>
            </a:r>
            <a:r>
              <a:rPr lang="en-US" sz="2400" dirty="0">
                <a:solidFill>
                  <a:srgbClr val="040C28"/>
                </a:solidFill>
              </a:rPr>
              <a:t>and is characterized by inflammation of the membranes (meninges) around the brain or spinal </a:t>
            </a:r>
            <a:r>
              <a:rPr lang="en-US" sz="2400" dirty="0" smtClean="0">
                <a:solidFill>
                  <a:srgbClr val="040C28"/>
                </a:solidFill>
              </a:rPr>
              <a:t>cord</a:t>
            </a:r>
            <a:endParaRPr lang="sr-Latn-RS" sz="2400" dirty="0" smtClean="0">
              <a:solidFill>
                <a:srgbClr val="040C28"/>
              </a:solidFill>
            </a:endParaRPr>
          </a:p>
          <a:p>
            <a:r>
              <a:rPr lang="en-US" sz="2400" dirty="0">
                <a:solidFill>
                  <a:srgbClr val="333333"/>
                </a:solidFill>
              </a:rPr>
              <a:t>Tuberculous meningitis is the most devastating presentation of disease with </a:t>
            </a:r>
            <a:r>
              <a:rPr lang="en-US" sz="2400" dirty="0" smtClean="0">
                <a:solidFill>
                  <a:srgbClr val="333333"/>
                </a:solidFill>
              </a:rPr>
              <a:t>MTB, </a:t>
            </a:r>
            <a:r>
              <a:rPr lang="en-US" sz="2400" dirty="0">
                <a:solidFill>
                  <a:srgbClr val="333333"/>
                </a:solidFill>
              </a:rPr>
              <a:t>which accounts for approximately 1% of all cases of active tuberculosis, and 5 to 10% of extra-pulmonary tuberculosis cases</a:t>
            </a:r>
            <a:endParaRPr lang="sr-Cyrl-RS" sz="2400" dirty="0" smtClean="0"/>
          </a:p>
          <a:p>
            <a:pPr marL="0" lvl="0" indent="0" fontAlgn="base">
              <a:spcBef>
                <a:spcPct val="20000"/>
              </a:spcBef>
              <a:spcAft>
                <a:spcPct val="0"/>
              </a:spcAft>
              <a:buClr>
                <a:srgbClr val="A3C145"/>
              </a:buClr>
              <a:buSzPct val="80000"/>
              <a:buNone/>
              <a:defRPr/>
            </a:pPr>
            <a:endParaRPr lang="sr-Cyrl-RS" sz="2400" b="1" kern="0" dirty="0" smtClean="0">
              <a:solidFill>
                <a:srgbClr val="C00000"/>
              </a:solidFill>
            </a:endParaRPr>
          </a:p>
          <a:p>
            <a:pPr lvl="0" fontAlgn="base">
              <a:spcBef>
                <a:spcPct val="20000"/>
              </a:spcBef>
              <a:spcAft>
                <a:spcPct val="0"/>
              </a:spcAft>
              <a:buClr>
                <a:srgbClr val="C00000"/>
              </a:buClr>
              <a:buSzPct val="80000"/>
              <a:defRPr/>
            </a:pPr>
            <a:r>
              <a:rPr lang="en-US" sz="2400" b="1" kern="0" dirty="0"/>
              <a:t>Secondary infection </a:t>
            </a:r>
            <a:r>
              <a:rPr lang="en-US" sz="2400" kern="0" dirty="0"/>
              <a:t>(in persons with primary pulmonary TB, genitourinary tract TB</a:t>
            </a:r>
            <a:r>
              <a:rPr lang="en-US" sz="2400" kern="0" dirty="0" smtClean="0"/>
              <a:t>)</a:t>
            </a:r>
            <a:endParaRPr lang="sr-Latn-RS" sz="2400" kern="0" dirty="0" smtClean="0"/>
          </a:p>
          <a:p>
            <a:pPr marL="0" lvl="0" indent="0" fontAlgn="base">
              <a:spcBef>
                <a:spcPct val="20000"/>
              </a:spcBef>
              <a:spcAft>
                <a:spcPct val="0"/>
              </a:spcAft>
              <a:buClr>
                <a:srgbClr val="C00000"/>
              </a:buClr>
              <a:buSzPct val="80000"/>
              <a:buNone/>
              <a:defRPr/>
            </a:pPr>
            <a:endParaRPr lang="en-US" sz="2400" kern="0" dirty="0"/>
          </a:p>
          <a:p>
            <a:pPr lvl="0" fontAlgn="base">
              <a:spcBef>
                <a:spcPct val="20000"/>
              </a:spcBef>
              <a:spcAft>
                <a:spcPct val="0"/>
              </a:spcAft>
              <a:buClr>
                <a:srgbClr val="C00000"/>
              </a:buClr>
              <a:buSzPct val="80000"/>
              <a:defRPr/>
            </a:pPr>
            <a:r>
              <a:rPr lang="en-US" sz="2400" b="1" dirty="0" smtClean="0">
                <a:solidFill>
                  <a:srgbClr val="231F20"/>
                </a:solidFill>
              </a:rPr>
              <a:t>Immunodeficiency</a:t>
            </a:r>
            <a:r>
              <a:rPr lang="sr-Latn-CS" sz="2400" b="1" kern="0" dirty="0" smtClean="0"/>
              <a:t> </a:t>
            </a:r>
            <a:endParaRPr lang="sr-Latn-CS" sz="2400" b="1" kern="0" dirty="0"/>
          </a:p>
          <a:p>
            <a:pPr marL="342900" lvl="0" indent="-342900" fontAlgn="base">
              <a:spcBef>
                <a:spcPct val="20000"/>
              </a:spcBef>
              <a:spcAft>
                <a:spcPct val="0"/>
              </a:spcAft>
              <a:buClr>
                <a:srgbClr val="A3C145"/>
              </a:buClr>
              <a:buSzPct val="80000"/>
              <a:buFont typeface="Arial" charset="0"/>
              <a:buChar char="►"/>
              <a:defRPr/>
            </a:pPr>
            <a:endParaRPr lang="en-US" sz="2400" b="1" kern="0" dirty="0">
              <a:effectLst>
                <a:outerShdw blurRad="38100" dist="38100" dir="2700000" algn="tl">
                  <a:srgbClr val="000000"/>
                </a:outerShdw>
              </a:effectLst>
              <a:latin typeface="Tahoma"/>
            </a:endParaRPr>
          </a:p>
          <a:p>
            <a:pPr marL="0" indent="0">
              <a:buNone/>
            </a:pPr>
            <a:endParaRPr lang="sr-Cyrl-RS" dirty="0"/>
          </a:p>
          <a:p>
            <a:pPr marL="0" indent="0">
              <a:buNone/>
            </a:pPr>
            <a:endParaRPr lang="sr-Cyrl-RS" dirty="0" smtClean="0"/>
          </a:p>
          <a:p>
            <a:pPr marL="0" indent="0">
              <a:buNone/>
            </a:pPr>
            <a:endParaRPr lang="sr-Cyrl-RS" dirty="0"/>
          </a:p>
          <a:p>
            <a:pPr marL="0" indent="0">
              <a:buNone/>
            </a:pP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738425" y="5114925"/>
            <a:ext cx="5453575" cy="1743075"/>
          </a:xfrm>
          <a:prstGeom prst="rect">
            <a:avLst/>
          </a:prstGeom>
        </p:spPr>
      </p:pic>
    </p:spTree>
    <p:extLst>
      <p:ext uri="{BB962C8B-B14F-4D97-AF65-F5344CB8AC3E}">
        <p14:creationId xmlns:p14="http://schemas.microsoft.com/office/powerpoint/2010/main" xmlns="" val="2264080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latin typeface="Comic Sans MS" panose="030F0702030302020204" pitchFamily="66" charset="0"/>
              </a:rPr>
              <a:t>CNS infections</a:t>
            </a:r>
            <a:endParaRPr lang="en-US" dirty="0">
              <a:latin typeface="Comic Sans MS" panose="030F0702030302020204" pitchFamily="66" charset="0"/>
            </a:endParaRPr>
          </a:p>
        </p:txBody>
      </p:sp>
      <p:sp>
        <p:nvSpPr>
          <p:cNvPr id="3" name="Content Placeholder 2"/>
          <p:cNvSpPr>
            <a:spLocks noGrp="1"/>
          </p:cNvSpPr>
          <p:nvPr>
            <p:ph idx="1"/>
          </p:nvPr>
        </p:nvSpPr>
        <p:spPr>
          <a:xfrm>
            <a:off x="711591" y="2575022"/>
            <a:ext cx="10515600" cy="4351338"/>
          </a:xfrm>
        </p:spPr>
        <p:txBody>
          <a:bodyPr/>
          <a:lstStyle/>
          <a:p>
            <a:r>
              <a:rPr lang="en-US" dirty="0" smtClean="0"/>
              <a:t>Viruses</a:t>
            </a:r>
            <a:endParaRPr lang="sr-Latn-RS" dirty="0" smtClean="0"/>
          </a:p>
          <a:p>
            <a:r>
              <a:rPr lang="en-US" dirty="0" smtClean="0"/>
              <a:t>Bacteria</a:t>
            </a:r>
            <a:endParaRPr lang="sr-Latn-RS" dirty="0" smtClean="0"/>
          </a:p>
          <a:p>
            <a:r>
              <a:rPr lang="en-US" dirty="0" smtClean="0"/>
              <a:t>Fungi</a:t>
            </a:r>
            <a:endParaRPr lang="sr-Latn-RS" dirty="0" smtClean="0"/>
          </a:p>
          <a:p>
            <a:r>
              <a:rPr lang="en-US" dirty="0" smtClean="0"/>
              <a:t>Protozoans</a:t>
            </a:r>
            <a:endParaRPr lang="sr-Latn-RS" dirty="0" smtClean="0"/>
          </a:p>
          <a:p>
            <a:r>
              <a:rPr lang="en-US" dirty="0" smtClean="0"/>
              <a:t>Other parasites</a:t>
            </a:r>
            <a:endParaRPr lang="sr-Cyrl-RS" dirty="0" smtClean="0"/>
          </a:p>
        </p:txBody>
      </p:sp>
      <p:cxnSp>
        <p:nvCxnSpPr>
          <p:cNvPr id="5" name="Straight Connector 4"/>
          <p:cNvCxnSpPr/>
          <p:nvPr/>
        </p:nvCxnSpPr>
        <p:spPr>
          <a:xfrm flipV="1">
            <a:off x="880403" y="1434904"/>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5808786" y="1995681"/>
            <a:ext cx="5712654" cy="4121833"/>
          </a:xfrm>
          <a:prstGeom prst="rect">
            <a:avLst/>
          </a:prstGeom>
        </p:spPr>
      </p:pic>
    </p:spTree>
    <p:extLst>
      <p:ext uri="{BB962C8B-B14F-4D97-AF65-F5344CB8AC3E}">
        <p14:creationId xmlns:p14="http://schemas.microsoft.com/office/powerpoint/2010/main" xmlns="" val="23749413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endParaRPr lang="en-US" dirty="0"/>
          </a:p>
        </p:txBody>
      </p:sp>
      <p:sp>
        <p:nvSpPr>
          <p:cNvPr id="3" name="Content Placeholder 2"/>
          <p:cNvSpPr>
            <a:spLocks noGrp="1"/>
          </p:cNvSpPr>
          <p:nvPr>
            <p:ph idx="1"/>
          </p:nvPr>
        </p:nvSpPr>
        <p:spPr>
          <a:xfrm>
            <a:off x="838200" y="2168990"/>
            <a:ext cx="10515600" cy="4351338"/>
          </a:xfrm>
        </p:spPr>
        <p:txBody>
          <a:bodyPr>
            <a:normAutofit fontScale="92500"/>
          </a:bodyPr>
          <a:lstStyle/>
          <a:p>
            <a:pPr marL="342900" lvl="0" indent="-342900" algn="ctr" fontAlgn="base">
              <a:spcBef>
                <a:spcPct val="20000"/>
              </a:spcBef>
              <a:spcAft>
                <a:spcPct val="0"/>
              </a:spcAft>
              <a:buClr>
                <a:srgbClr val="99FF66"/>
              </a:buClr>
              <a:buNone/>
              <a:defRPr/>
            </a:pPr>
            <a:r>
              <a:rPr lang="en-US" sz="2400" kern="0" dirty="0">
                <a:cs typeface="Arial"/>
              </a:rPr>
              <a:t>Follows tuberculous </a:t>
            </a:r>
            <a:r>
              <a:rPr lang="en-US" sz="2400" kern="0" dirty="0" smtClean="0">
                <a:cs typeface="Arial"/>
              </a:rPr>
              <a:t>bacteremia</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Inflammatory </a:t>
            </a:r>
            <a:r>
              <a:rPr lang="en-US" sz="2400" kern="0" dirty="0">
                <a:cs typeface="Arial"/>
              </a:rPr>
              <a:t>exudate at the base of the skull obstructs the cerebrospinal fluid pathways and presses on the </a:t>
            </a:r>
            <a:r>
              <a:rPr lang="en-US" sz="2400" kern="0" dirty="0" smtClean="0">
                <a:cs typeface="Arial"/>
              </a:rPr>
              <a:t>CNS</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The </a:t>
            </a:r>
            <a:r>
              <a:rPr lang="en-US" sz="2400" kern="0" dirty="0">
                <a:cs typeface="Arial"/>
              </a:rPr>
              <a:t>granulomatous process can be very pronounced and leads to the formation of tubercular foci in the brain, spinal cord or </a:t>
            </a:r>
            <a:r>
              <a:rPr lang="en-US" sz="2400" kern="0" dirty="0" smtClean="0">
                <a:cs typeface="Arial"/>
              </a:rPr>
              <a:t>meninges </a:t>
            </a:r>
            <a:r>
              <a:rPr lang="en-US" sz="2400" kern="0" dirty="0">
                <a:cs typeface="Arial"/>
              </a:rPr>
              <a:t>(they act as an expansive lesion</a:t>
            </a: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Focus </a:t>
            </a:r>
            <a:r>
              <a:rPr lang="en-US" sz="2400" kern="0" dirty="0">
                <a:cs typeface="Arial"/>
              </a:rPr>
              <a:t>growth - tuberculomas - rupture into the subarachnoid space or the ventricular </a:t>
            </a:r>
            <a:r>
              <a:rPr lang="en-US" sz="2400" kern="0" dirty="0" smtClean="0">
                <a:cs typeface="Arial"/>
              </a:rPr>
              <a:t>system</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Meningitis</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Inflammatory </a:t>
            </a:r>
            <a:r>
              <a:rPr lang="en-US" sz="2400" kern="0" dirty="0">
                <a:cs typeface="Arial"/>
              </a:rPr>
              <a:t>process within the subarachnoid space-obliterating vasculitis-multiple infarcts</a:t>
            </a:r>
            <a:endParaRPr lang="sr-Cyrl-CS" sz="2400" kern="0" dirty="0" smtClean="0">
              <a:cs typeface="Arial"/>
            </a:endParaRPr>
          </a:p>
          <a:p>
            <a:pPr marL="342900" lvl="0" indent="-342900" algn="ctr" fontAlgn="base">
              <a:spcBef>
                <a:spcPct val="20000"/>
              </a:spcBef>
              <a:spcAft>
                <a:spcPct val="0"/>
              </a:spcAft>
              <a:buClr>
                <a:srgbClr val="99FF66"/>
              </a:buClr>
              <a:buNone/>
              <a:defRPr/>
            </a:pPr>
            <a:endParaRPr lang="en-US" sz="2400" kern="0" dirty="0">
              <a:effectLst>
                <a:outerShdw blurRad="38100" dist="38100" dir="2700000" algn="tl">
                  <a:srgbClr val="000000"/>
                </a:outerShdw>
              </a:effectLst>
              <a:latin typeface="Comic Sans MS" pitchFamily="66" charset="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839144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solidFill>
                  <a:prstClr val="black"/>
                </a:solidFill>
                <a:latin typeface="Comic Sans MS" pitchFamily="66" charset="0"/>
                <a:cs typeface="Arial"/>
              </a:rPr>
              <a:t>TB meningitis -pathoanatomy</a:t>
            </a:r>
            <a:endParaRPr lang="en-US" dirty="0"/>
          </a:p>
        </p:txBody>
      </p:sp>
      <p:sp>
        <p:nvSpPr>
          <p:cNvPr id="3" name="Content Placeholder 2"/>
          <p:cNvSpPr>
            <a:spLocks noGrp="1"/>
          </p:cNvSpPr>
          <p:nvPr>
            <p:ph idx="1"/>
          </p:nvPr>
        </p:nvSpPr>
        <p:spPr>
          <a:xfrm>
            <a:off x="727363" y="2506662"/>
            <a:ext cx="10515600" cy="4351338"/>
          </a:xfrm>
        </p:spPr>
        <p:txBody>
          <a:bodyPr>
            <a:normAutofit/>
          </a:bodyPr>
          <a:lstStyle/>
          <a:p>
            <a:pPr marL="0" lvl="0" indent="0" algn="just" fontAlgn="base">
              <a:lnSpc>
                <a:spcPct val="100000"/>
              </a:lnSpc>
              <a:spcBef>
                <a:spcPct val="20000"/>
              </a:spcBef>
              <a:spcAft>
                <a:spcPct val="0"/>
              </a:spcAft>
              <a:buClr>
                <a:srgbClr val="A3C145"/>
              </a:buClr>
              <a:buSzPct val="80000"/>
              <a:buNone/>
              <a:defRPr/>
            </a:pPr>
            <a:r>
              <a:rPr lang="sr-Cyrl-RS" sz="2000" b="1" kern="0" dirty="0" smtClean="0">
                <a:solidFill>
                  <a:srgbClr val="C00000"/>
                </a:solidFill>
                <a:latin typeface="Tahoma"/>
              </a:rPr>
              <a:t>     </a:t>
            </a:r>
            <a:endParaRPr lang="en-US" dirty="0"/>
          </a:p>
        </p:txBody>
      </p:sp>
      <p:pic>
        <p:nvPicPr>
          <p:cNvPr id="4" name="Picture 4" descr="MVC-558x"/>
          <p:cNvPicPr>
            <a:picLocks noChangeAspect="1" noChangeArrowheads="1"/>
          </p:cNvPicPr>
          <p:nvPr/>
        </p:nvPicPr>
        <p:blipFill>
          <a:blip r:embed="rId2">
            <a:lum bright="6000" contrast="30000"/>
            <a:extLst>
              <a:ext uri="{28A0092B-C50C-407E-A947-70E740481C1C}">
                <a14:useLocalDpi xmlns:a14="http://schemas.microsoft.com/office/drawing/2010/main" xmlns="" val="0"/>
              </a:ext>
            </a:extLst>
          </a:blip>
          <a:srcRect/>
          <a:stretch>
            <a:fillRect/>
          </a:stretch>
        </p:blipFill>
        <p:spPr bwMode="auto">
          <a:xfrm>
            <a:off x="622495" y="1690688"/>
            <a:ext cx="11100582" cy="5263268"/>
          </a:xfrm>
          <a:prstGeom prst="rect">
            <a:avLst/>
          </a:prstGeom>
          <a:noFill/>
          <a:ln w="9525">
            <a:solidFill>
              <a:srgbClr val="06DE34"/>
            </a:solidFill>
            <a:miter lim="800000"/>
            <a:headEnd/>
            <a:tailEnd/>
          </a:ln>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767868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simptoms</a:t>
            </a:r>
            <a:endParaRPr lang="en-US" dirty="0"/>
          </a:p>
        </p:txBody>
      </p:sp>
      <p:sp>
        <p:nvSpPr>
          <p:cNvPr id="3" name="Content Placeholder 2"/>
          <p:cNvSpPr>
            <a:spLocks noGrp="1"/>
          </p:cNvSpPr>
          <p:nvPr>
            <p:ph idx="1"/>
          </p:nvPr>
        </p:nvSpPr>
        <p:spPr>
          <a:xfrm>
            <a:off x="838200" y="2135115"/>
            <a:ext cx="10515600" cy="4351338"/>
          </a:xfrm>
        </p:spPr>
        <p:txBody>
          <a:bodyPr>
            <a:normAutofit fontScale="92500" lnSpcReduction="10000"/>
          </a:bodyPr>
          <a:lstStyle/>
          <a:p>
            <a:pPr lvl="0" fontAlgn="base">
              <a:spcBef>
                <a:spcPct val="20000"/>
              </a:spcBef>
              <a:spcAft>
                <a:spcPct val="0"/>
              </a:spcAft>
              <a:buClr>
                <a:srgbClr val="C00000"/>
              </a:buClr>
              <a:defRPr/>
            </a:pPr>
            <a:r>
              <a:rPr lang="en-US" b="1" kern="0" dirty="0">
                <a:cs typeface="Arial"/>
              </a:rPr>
              <a:t>Nonspecific onset (prodromal period)      </a:t>
            </a:r>
            <a:endParaRPr lang="sr-Latn-RS" b="1"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weakness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fever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muscle</a:t>
            </a:r>
            <a:r>
              <a:rPr lang="sr-Latn-RS" kern="0" dirty="0" smtClean="0">
                <a:cs typeface="Arial"/>
              </a:rPr>
              <a:t>s and </a:t>
            </a:r>
            <a:r>
              <a:rPr lang="en-US" kern="0" dirty="0" smtClean="0">
                <a:cs typeface="Arial"/>
              </a:rPr>
              <a:t>stomach </a:t>
            </a:r>
            <a:r>
              <a:rPr lang="en-US" kern="0" dirty="0">
                <a:cs typeface="Arial"/>
              </a:rPr>
              <a:t>pain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headache, </a:t>
            </a:r>
            <a:r>
              <a:rPr lang="en-US" kern="0" dirty="0" smtClean="0">
                <a:cs typeface="Arial"/>
              </a:rPr>
              <a:t>irritability</a:t>
            </a:r>
            <a:endParaRPr lang="sr-Latn-RS" kern="0" dirty="0" smtClean="0">
              <a:cs typeface="Arial"/>
            </a:endParaRPr>
          </a:p>
          <a:p>
            <a:pPr marL="0" lvl="0" indent="0" fontAlgn="base">
              <a:spcBef>
                <a:spcPct val="20000"/>
              </a:spcBef>
              <a:spcAft>
                <a:spcPct val="0"/>
              </a:spcAft>
              <a:buClr>
                <a:srgbClr val="C00000"/>
              </a:buClr>
              <a:buNone/>
              <a:defRPr/>
            </a:pPr>
            <a:endParaRPr lang="sl-SI" kern="0" dirty="0">
              <a:cs typeface="Arial"/>
            </a:endParaRPr>
          </a:p>
          <a:p>
            <a:pPr lvl="0" fontAlgn="base">
              <a:spcBef>
                <a:spcPct val="20000"/>
              </a:spcBef>
              <a:spcAft>
                <a:spcPct val="0"/>
              </a:spcAft>
              <a:buClr>
                <a:srgbClr val="C00000"/>
              </a:buClr>
              <a:defRPr/>
            </a:pPr>
            <a:r>
              <a:rPr lang="en-US" b="1" kern="0" dirty="0">
                <a:cs typeface="Arial"/>
              </a:rPr>
              <a:t>Typical signs      </a:t>
            </a:r>
            <a:endParaRPr lang="sr-Latn-RS" b="1" kern="0" dirty="0" smtClean="0">
              <a:cs typeface="Arial"/>
            </a:endParaRPr>
          </a:p>
          <a:p>
            <a:pPr marL="0" lvl="0" indent="0" fontAlgn="base">
              <a:spcBef>
                <a:spcPct val="20000"/>
              </a:spcBef>
              <a:spcAft>
                <a:spcPct val="0"/>
              </a:spcAft>
              <a:buClr>
                <a:srgbClr val="C00000"/>
              </a:buClr>
              <a:buNone/>
              <a:defRPr/>
            </a:pPr>
            <a:r>
              <a:rPr lang="sr-Latn-RS" kern="0" dirty="0" smtClean="0">
                <a:cs typeface="Arial"/>
              </a:rPr>
              <a:t>     </a:t>
            </a:r>
            <a:r>
              <a:rPr lang="en-US" kern="0" dirty="0" smtClean="0">
                <a:cs typeface="Arial"/>
              </a:rPr>
              <a:t> </a:t>
            </a:r>
            <a:r>
              <a:rPr lang="en-US" kern="0" dirty="0">
                <a:cs typeface="Arial"/>
              </a:rPr>
              <a:t>- intense headache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neck </a:t>
            </a:r>
            <a:r>
              <a:rPr lang="sr-Latn-RS" kern="0" dirty="0" smtClean="0">
                <a:cs typeface="Arial"/>
              </a:rPr>
              <a:t>stiffness</a:t>
            </a:r>
          </a:p>
          <a:p>
            <a:pPr marL="0" lvl="0" indent="0" fontAlgn="base">
              <a:spcBef>
                <a:spcPct val="20000"/>
              </a:spcBef>
              <a:spcAft>
                <a:spcPct val="0"/>
              </a:spcAft>
              <a:buClr>
                <a:srgbClr val="C00000"/>
              </a:buClr>
              <a:buNone/>
              <a:defRPr/>
            </a:pPr>
            <a:r>
              <a:rPr lang="en-US" kern="0" dirty="0" smtClean="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consciousness</a:t>
            </a:r>
            <a:r>
              <a:rPr lang="sr-Latn-RS" kern="0" dirty="0" smtClean="0">
                <a:cs typeface="Arial"/>
              </a:rPr>
              <a:t> disturbance</a:t>
            </a:r>
            <a:endParaRPr lang="en-US" dirty="0"/>
          </a:p>
        </p:txBody>
      </p:sp>
      <p:cxnSp>
        <p:nvCxnSpPr>
          <p:cNvPr id="4" name="Straight Connector 3"/>
          <p:cNvCxnSpPr/>
          <p:nvPr/>
        </p:nvCxnSpPr>
        <p:spPr>
          <a:xfrm flipV="1">
            <a:off x="838200" y="133104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090083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clinical signs</a:t>
            </a:r>
            <a:endParaRPr lang="en-US" dirty="0"/>
          </a:p>
        </p:txBody>
      </p:sp>
      <p:sp>
        <p:nvSpPr>
          <p:cNvPr id="3" name="Content Placeholder 2"/>
          <p:cNvSpPr>
            <a:spLocks noGrp="1"/>
          </p:cNvSpPr>
          <p:nvPr>
            <p:ph idx="1"/>
          </p:nvPr>
        </p:nvSpPr>
        <p:spPr>
          <a:xfrm>
            <a:off x="914986" y="2409509"/>
            <a:ext cx="10515600" cy="4351338"/>
          </a:xfrm>
        </p:spPr>
        <p:txBody>
          <a:bodyPr/>
          <a:lstStyle/>
          <a:p>
            <a:pPr lvl="0" fontAlgn="base">
              <a:lnSpc>
                <a:spcPct val="100000"/>
              </a:lnSpc>
              <a:spcBef>
                <a:spcPct val="20000"/>
              </a:spcBef>
              <a:spcAft>
                <a:spcPct val="0"/>
              </a:spcAft>
              <a:buClr>
                <a:srgbClr val="C00000"/>
              </a:buClr>
              <a:defRPr/>
            </a:pPr>
            <a:r>
              <a:rPr lang="en-US" kern="0" dirty="0">
                <a:cs typeface="Arial"/>
              </a:rPr>
              <a:t>Stiff </a:t>
            </a:r>
            <a:r>
              <a:rPr lang="en-US" kern="0" dirty="0" smtClean="0">
                <a:cs typeface="Arial"/>
              </a:rPr>
              <a:t>neck</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Meningeal signs</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Focal </a:t>
            </a:r>
            <a:r>
              <a:rPr lang="en-US" kern="0" dirty="0">
                <a:cs typeface="Arial"/>
              </a:rPr>
              <a:t>neurological signs - cranial nerves, hemiplegia, </a:t>
            </a:r>
            <a:r>
              <a:rPr lang="en-US" kern="0" dirty="0" smtClean="0">
                <a:cs typeface="Arial"/>
              </a:rPr>
              <a:t>paraplegia</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Epileptic seizures</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699468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333333"/>
                </a:solidFill>
                <a:latin typeface="Comic Sans MS" panose="030F0702030302020204" pitchFamily="66" charset="0"/>
                <a:ea typeface="+mn-ea"/>
                <a:cs typeface="+mn-cs"/>
              </a:rPr>
              <a:t>British </a:t>
            </a:r>
            <a:r>
              <a:rPr lang="en-US" sz="3200" dirty="0">
                <a:solidFill>
                  <a:srgbClr val="333333"/>
                </a:solidFill>
                <a:latin typeface="Comic Sans MS" panose="030F0702030302020204" pitchFamily="66" charset="0"/>
                <a:ea typeface="+mn-ea"/>
                <a:cs typeface="+mn-cs"/>
              </a:rPr>
              <a:t>Medical Research Council (BMRC) </a:t>
            </a:r>
            <a:endParaRPr lang="en-US" sz="3200" dirty="0">
              <a:latin typeface="Comic Sans MS" panose="030F0702030302020204" pitchFamily="66" charset="0"/>
            </a:endParaRPr>
          </a:p>
        </p:txBody>
      </p:sp>
      <p:sp>
        <p:nvSpPr>
          <p:cNvPr id="3" name="Content Placeholder 2"/>
          <p:cNvSpPr>
            <a:spLocks noGrp="1"/>
          </p:cNvSpPr>
          <p:nvPr>
            <p:ph idx="1"/>
          </p:nvPr>
        </p:nvSpPr>
        <p:spPr>
          <a:xfrm>
            <a:off x="838200" y="2135115"/>
            <a:ext cx="10515600" cy="4351338"/>
          </a:xfrm>
        </p:spPr>
        <p:txBody>
          <a:bodyPr>
            <a:normAutofit fontScale="92500" lnSpcReduction="20000"/>
          </a:bodyPr>
          <a:lstStyle/>
          <a:p>
            <a:pPr marL="0" lvl="0" indent="0" fontAlgn="base">
              <a:spcBef>
                <a:spcPct val="20000"/>
              </a:spcBef>
              <a:spcAft>
                <a:spcPct val="0"/>
              </a:spcAft>
              <a:buClr>
                <a:srgbClr val="C00000"/>
              </a:buClr>
              <a:buNone/>
              <a:defRPr/>
            </a:pPr>
            <a:r>
              <a:rPr lang="en-US" dirty="0" smtClean="0">
                <a:solidFill>
                  <a:srgbClr val="333333"/>
                </a:solidFill>
              </a:rPr>
              <a:t>The </a:t>
            </a:r>
            <a:r>
              <a:rPr lang="en-US" dirty="0">
                <a:solidFill>
                  <a:srgbClr val="333333"/>
                </a:solidFill>
              </a:rPr>
              <a:t>following clinical stages are defined: </a:t>
            </a:r>
            <a:endParaRPr lang="sr-Latn-RS" dirty="0" smtClean="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a:t>
            </a:r>
            <a:r>
              <a:rPr lang="en-US" dirty="0">
                <a:solidFill>
                  <a:srgbClr val="333333"/>
                </a:solidFill>
              </a:rPr>
              <a:t>: fully conscious patient with no focal neurological </a:t>
            </a:r>
            <a:r>
              <a:rPr lang="en-US" dirty="0" smtClean="0">
                <a:solidFill>
                  <a:srgbClr val="333333"/>
                </a:solidFill>
              </a:rPr>
              <a:t>deficits</a:t>
            </a:r>
            <a:endParaRPr lang="sr-Latn-RS" dirty="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II</a:t>
            </a:r>
            <a:r>
              <a:rPr lang="en-US" dirty="0">
                <a:solidFill>
                  <a:srgbClr val="333333"/>
                </a:solidFill>
              </a:rPr>
              <a:t>: there is altered sensorium but not to the degree of coma and minor focal neurological deficits such as a single cranial nerve </a:t>
            </a:r>
            <a:r>
              <a:rPr lang="en-US" dirty="0" smtClean="0">
                <a:solidFill>
                  <a:srgbClr val="333333"/>
                </a:solidFill>
              </a:rPr>
              <a:t>palsy </a:t>
            </a:r>
            <a:endParaRPr lang="sr-Latn-RS" dirty="0" smtClean="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III</a:t>
            </a:r>
            <a:r>
              <a:rPr lang="en-US" dirty="0">
                <a:solidFill>
                  <a:srgbClr val="333333"/>
                </a:solidFill>
              </a:rPr>
              <a:t>: marked alteration of level of consciousness, </a:t>
            </a:r>
            <a:r>
              <a:rPr lang="en-US" dirty="0" smtClean="0">
                <a:solidFill>
                  <a:srgbClr val="333333"/>
                </a:solidFill>
              </a:rPr>
              <a:t>coma</a:t>
            </a:r>
            <a:endParaRPr lang="sr-Latn-RS" dirty="0" smtClean="0">
              <a:solidFill>
                <a:srgbClr val="333333"/>
              </a:solidFill>
            </a:endParaRPr>
          </a:p>
          <a:p>
            <a:pPr marL="0" lvl="0" indent="0" fontAlgn="base">
              <a:spcBef>
                <a:spcPct val="20000"/>
              </a:spcBef>
              <a:spcAft>
                <a:spcPct val="0"/>
              </a:spcAft>
              <a:buClr>
                <a:srgbClr val="C00000"/>
              </a:buClr>
              <a:buNone/>
              <a:defRPr/>
            </a:pPr>
            <a:endParaRPr lang="sr-Latn-RS" dirty="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Glasgow </a:t>
            </a:r>
            <a:r>
              <a:rPr lang="en-US" dirty="0">
                <a:solidFill>
                  <a:srgbClr val="333333"/>
                </a:solidFill>
              </a:rPr>
              <a:t>Coma Scale (</a:t>
            </a:r>
            <a:r>
              <a:rPr lang="en-US" dirty="0" smtClean="0">
                <a:solidFill>
                  <a:srgbClr val="333333"/>
                </a:solidFill>
              </a:rPr>
              <a:t>GCS)</a:t>
            </a:r>
            <a:r>
              <a:rPr lang="sr-Latn-RS" dirty="0" smtClean="0">
                <a:solidFill>
                  <a:srgbClr val="333333"/>
                </a:solidFill>
              </a:rPr>
              <a:t>:</a:t>
            </a:r>
            <a:r>
              <a:rPr lang="en-US" sz="2600" dirty="0">
                <a:solidFill>
                  <a:srgbClr val="333333"/>
                </a:solidFill>
              </a:rPr>
              <a:t>This type of classification is useful to predict prognosis.</a:t>
            </a:r>
            <a:endParaRPr lang="en-US" sz="2600" dirty="0">
              <a:solidFill>
                <a:prstClr val="black"/>
              </a:solidFill>
            </a:endParaRPr>
          </a:p>
          <a:p>
            <a:pPr marL="0" lvl="0" indent="0" fontAlgn="base">
              <a:spcBef>
                <a:spcPct val="20000"/>
              </a:spcBef>
              <a:spcAft>
                <a:spcPct val="0"/>
              </a:spcAft>
              <a:buClr>
                <a:srgbClr val="C00000"/>
              </a:buClr>
              <a:buNone/>
              <a:defRPr/>
            </a:pP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 (GCS 15; no focal neurological </a:t>
            </a:r>
            <a:r>
              <a:rPr lang="en-US" dirty="0" smtClean="0">
                <a:solidFill>
                  <a:srgbClr val="333333"/>
                </a:solidFill>
              </a:rPr>
              <a:t>signs)</a:t>
            </a: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II (GCS 11–14, or 15 with focal neurological </a:t>
            </a:r>
            <a:r>
              <a:rPr lang="en-US" dirty="0" smtClean="0">
                <a:solidFill>
                  <a:srgbClr val="333333"/>
                </a:solidFill>
              </a:rPr>
              <a:t>signs)</a:t>
            </a: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III (GCS ≤10) disease </a:t>
            </a:r>
            <a:endParaRPr lang="sr-Latn-RS" dirty="0" smtClean="0">
              <a:solidFill>
                <a:srgbClr val="333333"/>
              </a:solidFill>
            </a:endParaRPr>
          </a:p>
        </p:txBody>
      </p:sp>
      <p:cxnSp>
        <p:nvCxnSpPr>
          <p:cNvPr id="4" name="Straight Connector 3"/>
          <p:cNvCxnSpPr/>
          <p:nvPr/>
        </p:nvCxnSpPr>
        <p:spPr>
          <a:xfrm flipV="1">
            <a:off x="838200" y="133104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84494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kern="0" dirty="0" smtClean="0">
                <a:solidFill>
                  <a:prstClr val="black"/>
                </a:solidFill>
                <a:latin typeface="Comic Sans MS" pitchFamily="66" charset="0"/>
                <a:cs typeface="Arial"/>
              </a:rPr>
              <a:t>Т</a:t>
            </a:r>
            <a:r>
              <a:rPr lang="sr-Latn-RS" kern="0" dirty="0" smtClean="0">
                <a:solidFill>
                  <a:prstClr val="black"/>
                </a:solidFill>
                <a:latin typeface="Comic Sans MS" pitchFamily="66" charset="0"/>
                <a:cs typeface="Arial"/>
              </a:rPr>
              <a:t>B meningitis</a:t>
            </a:r>
            <a:r>
              <a:rPr lang="sr-Cyrl-CS" kern="0" dirty="0" smtClean="0">
                <a:solidFill>
                  <a:prstClr val="black"/>
                </a:solidFill>
                <a:latin typeface="Comic Sans MS" pitchFamily="66" charset="0"/>
                <a:cs typeface="Arial"/>
              </a:rPr>
              <a:t>-</a:t>
            </a:r>
            <a:r>
              <a:rPr lang="sr-Latn-RS" kern="0" dirty="0" smtClean="0">
                <a:solidFill>
                  <a:prstClr val="black"/>
                </a:solidFill>
                <a:latin typeface="Comic Sans MS" pitchFamily="66" charset="0"/>
                <a:cs typeface="Arial"/>
              </a:rPr>
              <a:t>diagnosis</a:t>
            </a:r>
            <a:endParaRPr lang="en-US" dirty="0"/>
          </a:p>
        </p:txBody>
      </p:sp>
      <p:sp>
        <p:nvSpPr>
          <p:cNvPr id="3" name="Content Placeholder 2"/>
          <p:cNvSpPr>
            <a:spLocks noGrp="1"/>
          </p:cNvSpPr>
          <p:nvPr>
            <p:ph idx="1"/>
          </p:nvPr>
        </p:nvSpPr>
        <p:spPr>
          <a:xfrm>
            <a:off x="838200" y="2064775"/>
            <a:ext cx="10515600" cy="4351338"/>
          </a:xfrm>
        </p:spPr>
        <p:txBody>
          <a:bodyPr>
            <a:normAutofit fontScale="92500" lnSpcReduction="10000"/>
          </a:bodyPr>
          <a:lstStyle/>
          <a:p>
            <a:pPr marL="0" indent="0">
              <a:buNone/>
              <a:defRPr/>
            </a:pPr>
            <a:r>
              <a:rPr lang="en-US" dirty="0"/>
              <a:t>CSF - clear, colorless: lymphocyte pleocytosis,                                                        </a:t>
            </a:r>
            <a:r>
              <a:rPr lang="sr-Latn-RS" dirty="0" smtClean="0"/>
              <a:t> </a:t>
            </a:r>
          </a:p>
          <a:p>
            <a:pPr marL="0" indent="0">
              <a:buNone/>
              <a:defRPr/>
            </a:pPr>
            <a:r>
              <a:rPr lang="sr-Latn-RS" dirty="0"/>
              <a:t> </a:t>
            </a:r>
            <a:r>
              <a:rPr lang="sr-Latn-RS" dirty="0" smtClean="0"/>
              <a:t>                                     </a:t>
            </a:r>
            <a:r>
              <a:rPr lang="en-US" dirty="0" smtClean="0"/>
              <a:t>expressed </a:t>
            </a:r>
            <a:r>
              <a:rPr lang="en-US" dirty="0"/>
              <a:t>proteinorachia                                                        </a:t>
            </a:r>
            <a:endParaRPr lang="sr-Latn-RS" dirty="0" smtClean="0"/>
          </a:p>
          <a:p>
            <a:pPr marL="0" indent="0">
              <a:buNone/>
              <a:defRPr/>
            </a:pPr>
            <a:r>
              <a:rPr lang="sr-Latn-RS" dirty="0"/>
              <a:t> </a:t>
            </a:r>
            <a:r>
              <a:rPr lang="sr-Latn-RS" dirty="0" smtClean="0"/>
              <a:t>                                     </a:t>
            </a:r>
            <a:r>
              <a:rPr lang="en-US" dirty="0" smtClean="0">
                <a:solidFill>
                  <a:srgbClr val="FF0000"/>
                </a:solidFill>
              </a:rPr>
              <a:t>hypoglycorachia </a:t>
            </a:r>
            <a:endParaRPr lang="sr-Latn-RS" dirty="0" smtClean="0">
              <a:solidFill>
                <a:srgbClr val="FF0000"/>
              </a:solidFill>
            </a:endParaRPr>
          </a:p>
          <a:p>
            <a:pPr marL="0" indent="0">
              <a:buNone/>
              <a:defRPr/>
            </a:pPr>
            <a:endParaRPr lang="sr-Latn-RS" dirty="0"/>
          </a:p>
          <a:p>
            <a:pPr marL="0" indent="0">
              <a:buNone/>
              <a:defRPr/>
            </a:pPr>
            <a:r>
              <a:rPr lang="en-US" dirty="0" smtClean="0"/>
              <a:t>CSF </a:t>
            </a:r>
            <a:r>
              <a:rPr lang="en-US" dirty="0"/>
              <a:t>culture </a:t>
            </a:r>
            <a:r>
              <a:rPr lang="en-US" dirty="0" smtClean="0"/>
              <a:t>(</a:t>
            </a:r>
            <a:r>
              <a:rPr lang="sr-Latn-RS" dirty="0" smtClean="0"/>
              <a:t>PCR TBM</a:t>
            </a:r>
            <a:r>
              <a:rPr lang="en-US" dirty="0" smtClean="0"/>
              <a:t>)</a:t>
            </a:r>
            <a:endParaRPr lang="sr-Latn-RS" dirty="0" smtClean="0"/>
          </a:p>
          <a:p>
            <a:pPr marL="0" indent="0">
              <a:buNone/>
              <a:defRPr/>
            </a:pPr>
            <a:r>
              <a:rPr lang="en-US" dirty="0" smtClean="0"/>
              <a:t>Tuberculin </a:t>
            </a:r>
            <a:r>
              <a:rPr lang="en-US" dirty="0"/>
              <a:t>skin </a:t>
            </a:r>
            <a:r>
              <a:rPr lang="en-US" dirty="0" smtClean="0"/>
              <a:t>test</a:t>
            </a:r>
            <a:endParaRPr lang="sr-Latn-RS" dirty="0" smtClean="0"/>
          </a:p>
          <a:p>
            <a:pPr marL="0" indent="0">
              <a:buNone/>
              <a:defRPr/>
            </a:pPr>
            <a:r>
              <a:rPr lang="en-US" dirty="0" smtClean="0"/>
              <a:t>X-ray </a:t>
            </a:r>
            <a:r>
              <a:rPr lang="en-US" dirty="0"/>
              <a:t>of the </a:t>
            </a:r>
            <a:r>
              <a:rPr lang="en-US" dirty="0" smtClean="0"/>
              <a:t>lungs</a:t>
            </a:r>
            <a:endParaRPr lang="sr-Latn-RS" dirty="0" smtClean="0"/>
          </a:p>
          <a:p>
            <a:pPr marL="0" indent="0">
              <a:buNone/>
              <a:defRPr/>
            </a:pPr>
            <a:r>
              <a:rPr lang="en-US" dirty="0" smtClean="0"/>
              <a:t>MRI </a:t>
            </a:r>
            <a:r>
              <a:rPr lang="en-US" dirty="0"/>
              <a:t>of the brain - thickening of the brain, especially at the base, </a:t>
            </a:r>
            <a:r>
              <a:rPr lang="en-US" dirty="0" smtClean="0"/>
              <a:t>hydrocephalus</a:t>
            </a:r>
            <a:endParaRPr lang="sr-Latn-RS" dirty="0" smtClean="0"/>
          </a:p>
          <a:p>
            <a:pPr marL="0" indent="0">
              <a:buNone/>
              <a:defRPr/>
            </a:pPr>
            <a:r>
              <a:rPr lang="sr-Latn-RS" dirty="0"/>
              <a:t>B</a:t>
            </a:r>
            <a:r>
              <a:rPr lang="en-US" dirty="0" smtClean="0"/>
              <a:t>lood </a:t>
            </a:r>
            <a:r>
              <a:rPr lang="en-US" dirty="0"/>
              <a:t>and </a:t>
            </a:r>
            <a:r>
              <a:rPr lang="en-US" dirty="0" smtClean="0"/>
              <a:t>urine</a:t>
            </a:r>
            <a:r>
              <a:rPr lang="sr-Latn-RS" dirty="0" smtClean="0"/>
              <a:t> analyses</a:t>
            </a:r>
            <a:endParaRPr lang="en-US" dirty="0"/>
          </a:p>
          <a:p>
            <a:pPr marL="0" indent="0">
              <a:buNone/>
              <a:defRPr/>
            </a:pPr>
            <a:endParaRPr lang="sr-Latn-CS" b="1" dirty="0">
              <a:solidFill>
                <a:schemeClr val="tx2"/>
              </a:solidFil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820651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treatment</a:t>
            </a:r>
            <a:endParaRPr lang="en-US" dirty="0"/>
          </a:p>
        </p:txBody>
      </p:sp>
      <p:sp>
        <p:nvSpPr>
          <p:cNvPr id="3" name="Content Placeholder 2"/>
          <p:cNvSpPr>
            <a:spLocks noGrp="1"/>
          </p:cNvSpPr>
          <p:nvPr>
            <p:ph idx="1"/>
          </p:nvPr>
        </p:nvSpPr>
        <p:spPr/>
        <p:txBody>
          <a:bodyPr>
            <a:normAutofit fontScale="77500" lnSpcReduction="20000"/>
          </a:bodyPr>
          <a:lstStyle/>
          <a:p>
            <a:pPr marL="0" lvl="0" indent="0" fontAlgn="base">
              <a:lnSpc>
                <a:spcPct val="120000"/>
              </a:lnSpc>
              <a:spcBef>
                <a:spcPct val="20000"/>
              </a:spcBef>
              <a:spcAft>
                <a:spcPct val="0"/>
              </a:spcAft>
              <a:buClr>
                <a:srgbClr val="A3C145"/>
              </a:buClr>
              <a:buSzPct val="80000"/>
              <a:buNone/>
              <a:defRPr/>
            </a:pPr>
            <a:endParaRPr lang="sr-Latn-CS" sz="3200" b="1" kern="0" dirty="0">
              <a:solidFill>
                <a:srgbClr val="A3C145"/>
              </a:solidFill>
              <a:effectLst>
                <a:outerShdw blurRad="38100" dist="38100" dir="2700000" algn="tl">
                  <a:srgbClr val="000000"/>
                </a:outerShdw>
              </a:effectLst>
            </a:endParaRPr>
          </a:p>
          <a:p>
            <a:pPr>
              <a:lnSpc>
                <a:spcPct val="120000"/>
              </a:lnSpc>
            </a:pPr>
            <a:r>
              <a:rPr lang="en-US" sz="3200" dirty="0" smtClean="0"/>
              <a:t>How is TB meningitis treated?</a:t>
            </a:r>
          </a:p>
          <a:p>
            <a:pPr>
              <a:lnSpc>
                <a:spcPct val="120000"/>
              </a:lnSpc>
            </a:pPr>
            <a:r>
              <a:rPr lang="en-US" sz="3200" dirty="0" smtClean="0"/>
              <a:t>Current WHO guidelines for TBM are based on those developed to treat PTB and suggest treatment with</a:t>
            </a:r>
            <a:r>
              <a:rPr lang="en-US" sz="3200" b="1" dirty="0" smtClean="0"/>
              <a:t> 2 months </a:t>
            </a:r>
            <a:r>
              <a:rPr lang="en-US" sz="3200" dirty="0" smtClean="0"/>
              <a:t>of </a:t>
            </a:r>
            <a:r>
              <a:rPr lang="en-US" sz="3200" dirty="0" smtClean="0">
                <a:solidFill>
                  <a:srgbClr val="FF0000"/>
                </a:solidFill>
              </a:rPr>
              <a:t>rifampicin </a:t>
            </a:r>
            <a:r>
              <a:rPr lang="en-US" sz="3200" dirty="0" smtClean="0"/>
              <a:t>(RMP), </a:t>
            </a:r>
            <a:r>
              <a:rPr lang="en-US" sz="3200" dirty="0" smtClean="0">
                <a:solidFill>
                  <a:srgbClr val="FF0000"/>
                </a:solidFill>
              </a:rPr>
              <a:t>isoniazid</a:t>
            </a:r>
            <a:r>
              <a:rPr lang="en-US" sz="3200" dirty="0" smtClean="0"/>
              <a:t> (INH), </a:t>
            </a:r>
            <a:r>
              <a:rPr lang="en-US" sz="3200" dirty="0" smtClean="0">
                <a:solidFill>
                  <a:srgbClr val="FF0000"/>
                </a:solidFill>
              </a:rPr>
              <a:t>pyrazinamide </a:t>
            </a:r>
            <a:r>
              <a:rPr lang="en-US" sz="3200" dirty="0" smtClean="0"/>
              <a:t>(PZE) and </a:t>
            </a:r>
            <a:r>
              <a:rPr lang="en-US" sz="3200" dirty="0" smtClean="0">
                <a:solidFill>
                  <a:srgbClr val="FF0000"/>
                </a:solidFill>
              </a:rPr>
              <a:t>ethambutol</a:t>
            </a:r>
            <a:r>
              <a:rPr lang="en-US" sz="3200" dirty="0" smtClean="0"/>
              <a:t> (ETB) </a:t>
            </a:r>
            <a:r>
              <a:rPr lang="en-US" sz="3200" b="1" dirty="0" smtClean="0"/>
              <a:t>followed by up to 10 months of RMP and INH for all patients</a:t>
            </a:r>
          </a:p>
          <a:p>
            <a:pPr marL="0" lvl="0" indent="0" fontAlgn="base">
              <a:spcBef>
                <a:spcPct val="20000"/>
              </a:spcBef>
              <a:spcAft>
                <a:spcPct val="0"/>
              </a:spcAft>
              <a:buClr>
                <a:srgbClr val="A3C145"/>
              </a:buClr>
              <a:buSzPct val="80000"/>
              <a:buNone/>
              <a:defRPr/>
            </a:pPr>
            <a:endParaRPr lang="sr-Latn-CS" sz="3000" kern="0" dirty="0" smtClean="0"/>
          </a:p>
          <a:p>
            <a:pPr marL="0" lvl="0" indent="0" fontAlgn="base">
              <a:spcBef>
                <a:spcPct val="20000"/>
              </a:spcBef>
              <a:spcAft>
                <a:spcPct val="0"/>
              </a:spcAft>
              <a:buClr>
                <a:srgbClr val="C00000"/>
              </a:buClr>
              <a:buSzPct val="80000"/>
              <a:buNone/>
              <a:defRPr/>
            </a:pPr>
            <a:endParaRPr lang="sr-Cyrl-RS" sz="3000" kern="0" dirty="0" smtClean="0"/>
          </a:p>
          <a:p>
            <a:pPr lvl="0" fontAlgn="base">
              <a:spcBef>
                <a:spcPct val="20000"/>
              </a:spcBef>
              <a:spcAft>
                <a:spcPct val="0"/>
              </a:spcAft>
              <a:buClr>
                <a:srgbClr val="C00000"/>
              </a:buClr>
              <a:buSzPct val="80000"/>
              <a:defRPr/>
            </a:pPr>
            <a:r>
              <a:rPr lang="en-US" sz="3000" b="1" kern="0" dirty="0"/>
              <a:t>Previously, the prognosis was very poor (fatal outcome after 3 weeks), in the era of tuberculostatics, treatment has improved significantly, sequelae </a:t>
            </a:r>
            <a:r>
              <a:rPr lang="en-US" sz="3000" b="1" kern="0" dirty="0" smtClean="0"/>
              <a:t>remain</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180221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5492" y="2388333"/>
            <a:ext cx="10515600" cy="4351338"/>
          </a:xfrm>
        </p:spPr>
        <p:txBody>
          <a:bodyPr>
            <a:normAutofit/>
          </a:bodyPr>
          <a:lstStyle/>
          <a:p>
            <a:pPr marL="0" lvl="0" indent="0">
              <a:buNone/>
            </a:pPr>
            <a:r>
              <a:rPr lang="sr-Cyrl-RS" sz="4800" b="1" dirty="0" smtClean="0">
                <a:latin typeface="Comic Sans MS" panose="030F0702030302020204" pitchFamily="66" charset="0"/>
              </a:rPr>
              <a:t> </a:t>
            </a:r>
            <a:r>
              <a:rPr lang="sr-Latn-RS" sz="4800" b="1" dirty="0" smtClean="0">
                <a:latin typeface="Comic Sans MS" panose="030F0702030302020204" pitchFamily="66" charset="0"/>
              </a:rPr>
              <a:t>              </a:t>
            </a:r>
            <a:r>
              <a:rPr lang="sr-Latn-RS" sz="4800" dirty="0" smtClean="0">
                <a:latin typeface="Comic Sans MS" panose="030F0702030302020204" pitchFamily="66" charset="0"/>
              </a:rPr>
              <a:t>Brain </a:t>
            </a:r>
            <a:r>
              <a:rPr lang="sr-Latn-RS" sz="4800" dirty="0">
                <a:latin typeface="Comic Sans MS" panose="030F0702030302020204" pitchFamily="66" charset="0"/>
              </a:rPr>
              <a:t>abscess</a:t>
            </a:r>
            <a:endParaRPr lang="en-US" sz="4800" dirty="0">
              <a:latin typeface="Comic Sans MS" panose="030F0702030302020204" pitchFamily="66" charset="0"/>
            </a:endParaRPr>
          </a:p>
        </p:txBody>
      </p:sp>
    </p:spTree>
    <p:extLst>
      <p:ext uri="{BB962C8B-B14F-4D97-AF65-F5344CB8AC3E}">
        <p14:creationId xmlns:p14="http://schemas.microsoft.com/office/powerpoint/2010/main" xmlns="" val="9966226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4000" dirty="0">
                <a:solidFill>
                  <a:prstClr val="black"/>
                </a:solidFill>
                <a:latin typeface="Comic Sans MS" panose="030F0702030302020204" pitchFamily="66" charset="0"/>
                <a:ea typeface="+mn-ea"/>
                <a:cs typeface="+mn-cs"/>
              </a:rPr>
              <a:t>Brain abscess</a:t>
            </a:r>
            <a:endParaRPr lang="en-US" sz="4000" dirty="0"/>
          </a:p>
        </p:txBody>
      </p:sp>
      <p:sp>
        <p:nvSpPr>
          <p:cNvPr id="3" name="Content Placeholder 2"/>
          <p:cNvSpPr>
            <a:spLocks noGrp="1"/>
          </p:cNvSpPr>
          <p:nvPr>
            <p:ph idx="1"/>
          </p:nvPr>
        </p:nvSpPr>
        <p:spPr>
          <a:xfrm>
            <a:off x="838200" y="1690688"/>
            <a:ext cx="10515600" cy="4823900"/>
          </a:xfrm>
        </p:spPr>
        <p:txBody>
          <a:bodyPr>
            <a:normAutofit fontScale="92500" lnSpcReduction="20000"/>
          </a:bodyPr>
          <a:lstStyle/>
          <a:p>
            <a:pPr marL="0" indent="0">
              <a:buNone/>
            </a:pPr>
            <a:r>
              <a:rPr lang="en-US" dirty="0"/>
              <a:t>Brain abscess is a localized zone of necrosis with a surrounding membrane within the brain parenchyma, usually resulting from an infectious or traumatic </a:t>
            </a:r>
            <a:r>
              <a:rPr lang="en-US" dirty="0" smtClean="0"/>
              <a:t>process</a:t>
            </a:r>
          </a:p>
          <a:p>
            <a:pPr marL="0" indent="0">
              <a:buNone/>
            </a:pPr>
            <a:endParaRPr lang="en-US" dirty="0" smtClean="0"/>
          </a:p>
          <a:p>
            <a:r>
              <a:rPr lang="en-US" b="1" dirty="0" smtClean="0"/>
              <a:t>Per </a:t>
            </a:r>
            <a:r>
              <a:rPr lang="en-US" b="1" dirty="0"/>
              <a:t>continuitatem   </a:t>
            </a:r>
            <a:endParaRPr lang="en-US" b="1" dirty="0" smtClean="0"/>
          </a:p>
          <a:p>
            <a:pPr marL="0" indent="0">
              <a:buNone/>
            </a:pPr>
            <a:r>
              <a:rPr lang="en-US" dirty="0" smtClean="0"/>
              <a:t> </a:t>
            </a:r>
            <a:r>
              <a:rPr lang="en-US" sz="2400" dirty="0" smtClean="0"/>
              <a:t>-</a:t>
            </a:r>
            <a:r>
              <a:rPr lang="en-US" sz="2400" dirty="0">
                <a:solidFill>
                  <a:srgbClr val="000000"/>
                </a:solidFill>
              </a:rPr>
              <a:t>A brain abscess can originate from infections in head and neck sites: otitis </a:t>
            </a:r>
            <a:r>
              <a:rPr lang="en-US" sz="2400" dirty="0" smtClean="0">
                <a:solidFill>
                  <a:srgbClr val="000000"/>
                </a:solidFill>
              </a:rPr>
              <a:t>media, mastoiditis, </a:t>
            </a:r>
            <a:r>
              <a:rPr lang="en-US" sz="2400" dirty="0">
                <a:solidFill>
                  <a:srgbClr val="000000"/>
                </a:solidFill>
              </a:rPr>
              <a:t>paranasal sinus </a:t>
            </a:r>
            <a:r>
              <a:rPr lang="en-US" sz="2400" dirty="0" smtClean="0">
                <a:solidFill>
                  <a:srgbClr val="000000"/>
                </a:solidFill>
              </a:rPr>
              <a:t>infection, </a:t>
            </a:r>
            <a:r>
              <a:rPr lang="en-US" sz="2400" dirty="0">
                <a:solidFill>
                  <a:srgbClr val="000000"/>
                </a:solidFill>
              </a:rPr>
              <a:t>infection from frontal or ethmoid sinuses spreads to the frontal lobes, dental </a:t>
            </a:r>
            <a:r>
              <a:rPr lang="en-US" sz="2400" dirty="0" smtClean="0">
                <a:solidFill>
                  <a:srgbClr val="000000"/>
                </a:solidFill>
              </a:rPr>
              <a:t>infection</a:t>
            </a:r>
            <a:endParaRPr lang="en-US" sz="2400" dirty="0" smtClean="0"/>
          </a:p>
          <a:p>
            <a:r>
              <a:rPr lang="en-US" b="1" dirty="0" smtClean="0"/>
              <a:t>Hematogenous </a:t>
            </a:r>
            <a:r>
              <a:rPr lang="en-US" b="1" dirty="0"/>
              <a:t>spread    </a:t>
            </a:r>
            <a:endParaRPr lang="en-US" b="1" dirty="0" smtClean="0"/>
          </a:p>
          <a:p>
            <a:pPr>
              <a:buFontTx/>
              <a:buChar char="-"/>
            </a:pPr>
            <a:r>
              <a:rPr lang="en-US" dirty="0" smtClean="0"/>
              <a:t>lung </a:t>
            </a:r>
            <a:r>
              <a:rPr lang="en-US" dirty="0"/>
              <a:t>infections →septic emboli →focal area     inflammation with necrosis, hemorrhage, polynuclear infiltration + focal </a:t>
            </a:r>
            <a:r>
              <a:rPr lang="en-US" dirty="0" smtClean="0"/>
              <a:t>edema</a:t>
            </a:r>
          </a:p>
          <a:p>
            <a:pPr marL="0" indent="0">
              <a:buNone/>
            </a:pPr>
            <a:endParaRPr lang="en-US" dirty="0" smtClean="0"/>
          </a:p>
          <a:p>
            <a:r>
              <a:rPr lang="en-US" b="1" dirty="0" smtClean="0"/>
              <a:t>Head </a:t>
            </a:r>
            <a:r>
              <a:rPr lang="en-US" b="1" dirty="0"/>
              <a:t>injuries, neurosurgical interventions</a:t>
            </a: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2710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dirty="0">
                <a:solidFill>
                  <a:prstClr val="black"/>
                </a:solidFill>
                <a:latin typeface="Comic Sans MS" panose="030F0702030302020204" pitchFamily="66" charset="0"/>
              </a:rPr>
              <a:t>Brain abscess</a:t>
            </a:r>
            <a:endParaRPr lang="en-US" dirty="0"/>
          </a:p>
        </p:txBody>
      </p:sp>
      <p:sp>
        <p:nvSpPr>
          <p:cNvPr id="3" name="Content Placeholder 2"/>
          <p:cNvSpPr>
            <a:spLocks noGrp="1"/>
          </p:cNvSpPr>
          <p:nvPr>
            <p:ph idx="1"/>
          </p:nvPr>
        </p:nvSpPr>
        <p:spPr>
          <a:xfrm>
            <a:off x="838200" y="1825625"/>
            <a:ext cx="10515600" cy="4701784"/>
          </a:xfrm>
        </p:spPr>
        <p:txBody>
          <a:bodyPr>
            <a:normAutofit fontScale="92500" lnSpcReduction="10000"/>
          </a:bodyPr>
          <a:lstStyle/>
          <a:p>
            <a:endParaRPr lang="sr-Cyrl-RS" altLang="en-US" sz="3500" dirty="0" smtClean="0">
              <a:effectLst/>
            </a:endParaRPr>
          </a:p>
          <a:p>
            <a:pPr marL="0" indent="0">
              <a:buNone/>
            </a:pPr>
            <a:r>
              <a:rPr lang="sr-Cyrl-RS" altLang="en-US" sz="3500" dirty="0" smtClean="0">
                <a:effectLst/>
              </a:rPr>
              <a:t>               </a:t>
            </a:r>
            <a:r>
              <a:rPr lang="en-US" altLang="en-US" sz="3500" b="1" dirty="0" smtClean="0"/>
              <a:t>1/3 </a:t>
            </a:r>
            <a:r>
              <a:rPr lang="en-US" altLang="en-US" sz="3500" b="1" dirty="0"/>
              <a:t>of brain abscesses are caused </a:t>
            </a:r>
            <a:endParaRPr lang="en-US" altLang="en-US" sz="3500" b="1" dirty="0" smtClean="0"/>
          </a:p>
          <a:p>
            <a:pPr marL="0" indent="0">
              <a:buNone/>
            </a:pPr>
            <a:endParaRPr lang="en-US" altLang="en-US" sz="3500" b="1" dirty="0"/>
          </a:p>
          <a:p>
            <a:pPr marL="0" indent="0">
              <a:buNone/>
            </a:pPr>
            <a:r>
              <a:rPr lang="en-US" altLang="en-US" sz="3500" b="1" dirty="0" smtClean="0"/>
              <a:t>                                   by </a:t>
            </a:r>
            <a:r>
              <a:rPr lang="en-US" altLang="en-US" sz="3500" b="1" dirty="0">
                <a:solidFill>
                  <a:srgbClr val="FF0000"/>
                </a:solidFill>
              </a:rPr>
              <a:t>ear </a:t>
            </a:r>
            <a:r>
              <a:rPr lang="en-US" altLang="en-US" sz="3500" b="1" dirty="0" smtClean="0">
                <a:solidFill>
                  <a:srgbClr val="FF0000"/>
                </a:solidFill>
              </a:rPr>
              <a:t>infections</a:t>
            </a:r>
          </a:p>
          <a:p>
            <a:pPr marL="0" indent="0">
              <a:buNone/>
            </a:pPr>
            <a:endParaRPr lang="sr-Cyrl-RS" altLang="en-US" sz="3500" b="1" dirty="0" smtClean="0"/>
          </a:p>
          <a:p>
            <a:pPr marL="0" indent="0">
              <a:buNone/>
            </a:pPr>
            <a:r>
              <a:rPr lang="sr-Cyrl-RS" altLang="en-US" sz="3500" b="1" dirty="0"/>
              <a:t> </a:t>
            </a:r>
            <a:r>
              <a:rPr lang="sr-Cyrl-RS" altLang="en-US" sz="3500" b="1" dirty="0" smtClean="0"/>
              <a:t>                      </a:t>
            </a:r>
            <a:r>
              <a:rPr lang="en-US" altLang="en-US" sz="3500" b="1" dirty="0" smtClean="0"/>
              <a:t>    most </a:t>
            </a:r>
            <a:r>
              <a:rPr lang="en-US" altLang="en-US" sz="3500" b="1" dirty="0"/>
              <a:t>commonly localized in                                     </a:t>
            </a:r>
            <a:endParaRPr lang="en-US" altLang="en-US" sz="3500" b="1" dirty="0" smtClean="0"/>
          </a:p>
          <a:p>
            <a:pPr marL="0" indent="0">
              <a:buNone/>
            </a:pPr>
            <a:r>
              <a:rPr lang="en-US" altLang="en-US" sz="3500" b="1" dirty="0"/>
              <a:t> </a:t>
            </a:r>
            <a:r>
              <a:rPr lang="en-US" altLang="en-US" sz="3500" b="1" dirty="0" smtClean="0"/>
              <a:t>                    </a:t>
            </a:r>
          </a:p>
          <a:p>
            <a:pPr marL="0" indent="0">
              <a:buNone/>
            </a:pPr>
            <a:r>
              <a:rPr lang="en-US" altLang="en-US" sz="3500" b="1" dirty="0"/>
              <a:t> </a:t>
            </a:r>
            <a:r>
              <a:rPr lang="en-US" altLang="en-US" sz="3500" b="1" dirty="0" smtClean="0"/>
              <a:t>                      </a:t>
            </a:r>
            <a:r>
              <a:rPr lang="en-US" altLang="en-US" sz="3500" b="1" dirty="0" smtClean="0">
                <a:solidFill>
                  <a:srgbClr val="FF0000"/>
                </a:solidFill>
              </a:rPr>
              <a:t>TEMPORAL </a:t>
            </a:r>
            <a:r>
              <a:rPr lang="en-US" altLang="en-US" sz="3500" b="1" dirty="0">
                <a:solidFill>
                  <a:srgbClr val="FF0000"/>
                </a:solidFill>
              </a:rPr>
              <a:t>LOBE </a:t>
            </a:r>
            <a:r>
              <a:rPr lang="en-US" altLang="en-US" sz="3500" b="1" dirty="0"/>
              <a:t>and </a:t>
            </a:r>
            <a:r>
              <a:rPr lang="en-US" altLang="en-US" sz="3500" b="1" dirty="0" smtClean="0">
                <a:solidFill>
                  <a:srgbClr val="FF0000"/>
                </a:solidFill>
              </a:rPr>
              <a:t>CEREBELLUM</a:t>
            </a:r>
            <a:r>
              <a:rPr lang="en-US" altLang="en-US" b="1" dirty="0" smtClean="0">
                <a:effectLst/>
                <a:latin typeface="Comic Sans MS" panose="030F0702030302020204" pitchFamily="66" charset="0"/>
              </a:rPr>
              <a:t/>
            </a:r>
            <a:br>
              <a:rPr lang="en-US" altLang="en-US" b="1" dirty="0" smtClean="0">
                <a:effectLst/>
                <a:latin typeface="Comic Sans MS" panose="030F0702030302020204" pitchFamily="66" charset="0"/>
              </a:rPr>
            </a:b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334577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latin typeface="Comic Sans MS" panose="030F0702030302020204" pitchFamily="66" charset="0"/>
              </a:rPr>
              <a:t>CNS infections</a:t>
            </a:r>
            <a:endParaRPr lang="en-US" dirty="0">
              <a:latin typeface="Comic Sans MS" panose="030F0702030302020204" pitchFamily="66" charset="0"/>
            </a:endParaRPr>
          </a:p>
        </p:txBody>
      </p:sp>
      <p:sp>
        <p:nvSpPr>
          <p:cNvPr id="3" name="Content Placeholder 2"/>
          <p:cNvSpPr>
            <a:spLocks noGrp="1"/>
          </p:cNvSpPr>
          <p:nvPr>
            <p:ph idx="1"/>
          </p:nvPr>
        </p:nvSpPr>
        <p:spPr>
          <a:xfrm>
            <a:off x="711591" y="2177317"/>
            <a:ext cx="10515600" cy="4351338"/>
          </a:xfrm>
        </p:spPr>
        <p:txBody>
          <a:bodyPr>
            <a:normAutofit fontScale="85000" lnSpcReduction="20000"/>
          </a:bodyPr>
          <a:lstStyle/>
          <a:p>
            <a:pPr>
              <a:defRPr/>
            </a:pPr>
            <a:r>
              <a:rPr lang="sr-Latn-RS" dirty="0" smtClean="0">
                <a:solidFill>
                  <a:srgbClr val="C00000"/>
                </a:solidFill>
              </a:rPr>
              <a:t>Meningitis</a:t>
            </a:r>
            <a:r>
              <a:rPr lang="sr-Cyrl-CS" dirty="0" smtClean="0"/>
              <a:t>-</a:t>
            </a:r>
            <a:r>
              <a:rPr lang="en-US" dirty="0" smtClean="0">
                <a:solidFill>
                  <a:srgbClr val="080808"/>
                </a:solidFill>
                <a:latin typeface="mayo-sans"/>
              </a:rPr>
              <a:t> </a:t>
            </a:r>
            <a:r>
              <a:rPr lang="en-US" dirty="0" smtClean="0">
                <a:solidFill>
                  <a:srgbClr val="080808"/>
                </a:solidFill>
              </a:rPr>
              <a:t>infection </a:t>
            </a:r>
            <a:r>
              <a:rPr lang="en-US" dirty="0">
                <a:solidFill>
                  <a:srgbClr val="080808"/>
                </a:solidFill>
              </a:rPr>
              <a:t>and inflammation of the fluid and membranes surrounding the brain and spinal </a:t>
            </a:r>
            <a:r>
              <a:rPr lang="en-US" dirty="0" smtClean="0">
                <a:solidFill>
                  <a:srgbClr val="080808"/>
                </a:solidFill>
              </a:rPr>
              <a:t>cord</a:t>
            </a:r>
            <a:r>
              <a:rPr lang="sr-Latn-RS" dirty="0" smtClean="0">
                <a:solidFill>
                  <a:srgbClr val="080808"/>
                </a:solidFill>
              </a:rPr>
              <a:t> (</a:t>
            </a:r>
            <a:r>
              <a:rPr lang="en-US" dirty="0" smtClean="0">
                <a:solidFill>
                  <a:srgbClr val="080808"/>
                </a:solidFill>
              </a:rPr>
              <a:t>meninges</a:t>
            </a:r>
            <a:r>
              <a:rPr lang="sr-Latn-RS" dirty="0" smtClean="0">
                <a:solidFill>
                  <a:srgbClr val="080808"/>
                </a:solidFill>
              </a:rPr>
              <a:t>)</a:t>
            </a:r>
            <a:r>
              <a:rPr lang="en-US" dirty="0" smtClean="0">
                <a:solidFill>
                  <a:srgbClr val="080808"/>
                </a:solidFill>
              </a:rPr>
              <a:t>.</a:t>
            </a:r>
            <a:endParaRPr lang="sr-Latn-RS" dirty="0" smtClean="0">
              <a:solidFill>
                <a:srgbClr val="080808"/>
              </a:solidFill>
            </a:endParaRPr>
          </a:p>
          <a:p>
            <a:pPr marL="0" indent="0">
              <a:buNone/>
              <a:defRPr/>
            </a:pPr>
            <a:endParaRPr lang="sl-SI" dirty="0"/>
          </a:p>
          <a:p>
            <a:pPr>
              <a:defRPr/>
            </a:pPr>
            <a:r>
              <a:rPr lang="sr-Latn-RS" dirty="0" smtClean="0">
                <a:solidFill>
                  <a:srgbClr val="C00000"/>
                </a:solidFill>
              </a:rPr>
              <a:t>Encephalitis</a:t>
            </a:r>
            <a:r>
              <a:rPr lang="sr-Cyrl-CS" dirty="0" smtClean="0"/>
              <a:t>-</a:t>
            </a:r>
            <a:r>
              <a:rPr lang="en-US" dirty="0">
                <a:solidFill>
                  <a:srgbClr val="080808"/>
                </a:solidFill>
              </a:rPr>
              <a:t>inflammation of the brain</a:t>
            </a:r>
            <a:r>
              <a:rPr lang="en-US" dirty="0" smtClean="0">
                <a:solidFill>
                  <a:srgbClr val="080808"/>
                </a:solidFill>
              </a:rPr>
              <a:t>.</a:t>
            </a:r>
            <a:endParaRPr lang="sr-Latn-RS" dirty="0" smtClean="0">
              <a:solidFill>
                <a:srgbClr val="080808"/>
              </a:solidFill>
            </a:endParaRPr>
          </a:p>
          <a:p>
            <a:pPr>
              <a:defRPr/>
            </a:pPr>
            <a:endParaRPr lang="sl-SI" dirty="0"/>
          </a:p>
          <a:p>
            <a:pPr>
              <a:defRPr/>
            </a:pPr>
            <a:r>
              <a:rPr lang="sr-Latn-RS" dirty="0" smtClean="0">
                <a:solidFill>
                  <a:srgbClr val="C00000"/>
                </a:solidFill>
              </a:rPr>
              <a:t>Brain abscess</a:t>
            </a:r>
            <a:r>
              <a:rPr lang="sr-Cyrl-CS" dirty="0" smtClean="0"/>
              <a:t>-</a:t>
            </a:r>
            <a:r>
              <a:rPr lang="en-US" dirty="0">
                <a:solidFill>
                  <a:srgbClr val="000000"/>
                </a:solidFill>
              </a:rPr>
              <a:t>focal area of </a:t>
            </a:r>
            <a:r>
              <a:rPr lang="sr-Latn-RS" dirty="0" smtClean="0">
                <a:solidFill>
                  <a:srgbClr val="000000"/>
                </a:solidFill>
              </a:rPr>
              <a:t> inflammation and </a:t>
            </a:r>
            <a:r>
              <a:rPr lang="en-US" dirty="0" smtClean="0">
                <a:solidFill>
                  <a:srgbClr val="000000"/>
                </a:solidFill>
              </a:rPr>
              <a:t>necrosis </a:t>
            </a:r>
            <a:r>
              <a:rPr lang="en-US" dirty="0">
                <a:solidFill>
                  <a:srgbClr val="000000"/>
                </a:solidFill>
              </a:rPr>
              <a:t>with a surrounding membrane within the brain </a:t>
            </a:r>
            <a:r>
              <a:rPr lang="en-US" dirty="0" smtClean="0">
                <a:solidFill>
                  <a:srgbClr val="000000"/>
                </a:solidFill>
              </a:rPr>
              <a:t>parenchyma</a:t>
            </a:r>
            <a:endParaRPr lang="sr-Latn-RS" dirty="0" smtClean="0">
              <a:solidFill>
                <a:srgbClr val="000000"/>
              </a:solidFill>
            </a:endParaRPr>
          </a:p>
          <a:p>
            <a:pPr>
              <a:defRPr/>
            </a:pPr>
            <a:endParaRPr lang="sr-Latn-RS" dirty="0" smtClean="0"/>
          </a:p>
          <a:p>
            <a:pPr>
              <a:defRPr/>
            </a:pPr>
            <a:r>
              <a:rPr lang="sr-Latn-RS" dirty="0" smtClean="0">
                <a:solidFill>
                  <a:srgbClr val="C00000"/>
                </a:solidFill>
              </a:rPr>
              <a:t>Myelitis</a:t>
            </a:r>
            <a:r>
              <a:rPr lang="sr-Cyrl-CS" dirty="0" smtClean="0"/>
              <a:t>-</a:t>
            </a:r>
            <a:r>
              <a:rPr lang="en-US" dirty="0">
                <a:solidFill>
                  <a:srgbClr val="040C28"/>
                </a:solidFill>
              </a:rPr>
              <a:t>inflammation of the spinal </a:t>
            </a:r>
            <a:r>
              <a:rPr lang="en-US" dirty="0" smtClean="0">
                <a:solidFill>
                  <a:srgbClr val="040C28"/>
                </a:solidFill>
              </a:rPr>
              <a:t>cord</a:t>
            </a:r>
            <a:endParaRPr lang="sr-Latn-RS" dirty="0" smtClean="0">
              <a:solidFill>
                <a:srgbClr val="040C28"/>
              </a:solidFill>
            </a:endParaRPr>
          </a:p>
          <a:p>
            <a:pPr marL="0" indent="0">
              <a:buNone/>
              <a:defRPr/>
            </a:pPr>
            <a:endParaRPr lang="sl-SI" dirty="0"/>
          </a:p>
          <a:p>
            <a:pPr>
              <a:defRPr/>
            </a:pPr>
            <a:r>
              <a:rPr lang="sr-Latn-RS" dirty="0" smtClean="0">
                <a:solidFill>
                  <a:srgbClr val="C00000"/>
                </a:solidFill>
              </a:rPr>
              <a:t>Polyradiculoneuritis</a:t>
            </a:r>
            <a:r>
              <a:rPr lang="sr-Cyrl-CS" dirty="0" smtClean="0"/>
              <a:t>-</a:t>
            </a:r>
            <a:r>
              <a:rPr lang="sr-Latn-RS" dirty="0" smtClean="0"/>
              <a:t> inflammation of </a:t>
            </a:r>
            <a:r>
              <a:rPr lang="en-US" dirty="0" smtClean="0"/>
              <a:t>the </a:t>
            </a:r>
            <a:r>
              <a:rPr lang="en-US" dirty="0"/>
              <a:t>ventral nerve roots and peripheral nerves</a:t>
            </a:r>
            <a:r>
              <a:rPr lang="en-US" dirty="0" smtClean="0"/>
              <a:t>.</a:t>
            </a:r>
            <a:endParaRPr lang="en-US" dirty="0"/>
          </a:p>
        </p:txBody>
      </p:sp>
      <p:cxnSp>
        <p:nvCxnSpPr>
          <p:cNvPr id="4" name="Straight Connector 3"/>
          <p:cNvCxnSpPr/>
          <p:nvPr/>
        </p:nvCxnSpPr>
        <p:spPr>
          <a:xfrm flipV="1">
            <a:off x="880403" y="1434904"/>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372981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533" y="0"/>
            <a:ext cx="10515600" cy="1325563"/>
          </a:xfrm>
        </p:spPr>
        <p:txBody>
          <a:bodyPr>
            <a:normAutofit/>
          </a:bodyPr>
          <a:lstStyle/>
          <a:p>
            <a:r>
              <a:rPr lang="sr-Latn-RS" sz="4000" dirty="0">
                <a:solidFill>
                  <a:prstClr val="black"/>
                </a:solidFill>
                <a:latin typeface="Comic Sans MS" panose="030F0702030302020204" pitchFamily="66" charset="0"/>
              </a:rPr>
              <a:t>Brain abscess</a:t>
            </a:r>
            <a:r>
              <a:rPr lang="sr-Cyrl-CS" kern="0" dirty="0" smtClean="0">
                <a:latin typeface="Comic Sans MS" pitchFamily="66" charset="0"/>
                <a:cs typeface="Arial"/>
              </a:rPr>
              <a:t>-</a:t>
            </a:r>
            <a:r>
              <a:rPr lang="en-US" kern="0" dirty="0" smtClean="0">
                <a:latin typeface="Comic Sans MS" pitchFamily="66" charset="0"/>
                <a:cs typeface="Arial"/>
              </a:rPr>
              <a:t>clinical presentation</a:t>
            </a:r>
            <a:endParaRPr lang="en-US" dirty="0"/>
          </a:p>
        </p:txBody>
      </p:sp>
      <p:sp>
        <p:nvSpPr>
          <p:cNvPr id="3" name="Content Placeholder 2"/>
          <p:cNvSpPr>
            <a:spLocks noGrp="1"/>
          </p:cNvSpPr>
          <p:nvPr>
            <p:ph idx="1"/>
          </p:nvPr>
        </p:nvSpPr>
        <p:spPr>
          <a:xfrm>
            <a:off x="112888" y="1580446"/>
            <a:ext cx="9606845" cy="5441796"/>
          </a:xfrm>
        </p:spPr>
        <p:txBody>
          <a:bodyPr>
            <a:noAutofit/>
          </a:bodyPr>
          <a:lstStyle/>
          <a:p>
            <a:pPr lvl="0" fontAlgn="base">
              <a:spcBef>
                <a:spcPct val="20000"/>
              </a:spcBef>
              <a:spcAft>
                <a:spcPct val="0"/>
              </a:spcAft>
              <a:buClr>
                <a:srgbClr val="C00000"/>
              </a:buClr>
              <a:defRPr/>
            </a:pPr>
            <a:endParaRPr lang="en-US" sz="1800" kern="0" dirty="0" smtClean="0">
              <a:cs typeface="Arial"/>
            </a:endParaRPr>
          </a:p>
          <a:p>
            <a:pPr lvl="0" fontAlgn="base">
              <a:spcBef>
                <a:spcPct val="20000"/>
              </a:spcBef>
              <a:spcAft>
                <a:spcPct val="0"/>
              </a:spcAft>
              <a:buClr>
                <a:srgbClr val="C00000"/>
              </a:buClr>
              <a:defRPr/>
            </a:pPr>
            <a:r>
              <a:rPr lang="en-US" sz="2000" kern="0" dirty="0" smtClean="0">
                <a:cs typeface="Arial"/>
              </a:rPr>
              <a:t>Most </a:t>
            </a:r>
            <a:r>
              <a:rPr lang="en-US" sz="2000" kern="0" dirty="0">
                <a:cs typeface="Arial"/>
              </a:rPr>
              <a:t>symptoms are a direct result of the size and location of the space-occupying lesion or </a:t>
            </a:r>
            <a:r>
              <a:rPr lang="en-US" sz="2000" kern="0" dirty="0" smtClean="0">
                <a:cs typeface="Arial"/>
              </a:rPr>
              <a:t>lesions</a:t>
            </a:r>
          </a:p>
          <a:p>
            <a:pPr lvl="0" fontAlgn="base">
              <a:spcBef>
                <a:spcPct val="20000"/>
              </a:spcBef>
              <a:spcAft>
                <a:spcPct val="0"/>
              </a:spcAft>
              <a:buClr>
                <a:srgbClr val="C00000"/>
              </a:buClr>
              <a:defRPr/>
            </a:pPr>
            <a:r>
              <a:rPr lang="en-US" sz="2000" kern="0" dirty="0" smtClean="0">
                <a:cs typeface="Arial"/>
              </a:rPr>
              <a:t>The </a:t>
            </a:r>
            <a:r>
              <a:rPr lang="en-US" sz="2000" kern="0" dirty="0">
                <a:cs typeface="Arial"/>
              </a:rPr>
              <a:t>triad of fever, headache, and the focal neurologic deficit is observed in less than half of </a:t>
            </a:r>
            <a:r>
              <a:rPr lang="en-US" sz="2000" kern="0" dirty="0" smtClean="0">
                <a:cs typeface="Arial"/>
              </a:rPr>
              <a:t>patients</a:t>
            </a:r>
            <a:endParaRPr lang="en-US" sz="2000" kern="0" dirty="0">
              <a:cs typeface="Arial"/>
            </a:endParaRPr>
          </a:p>
          <a:p>
            <a:pPr lvl="0" fontAlgn="base">
              <a:spcBef>
                <a:spcPct val="20000"/>
              </a:spcBef>
              <a:spcAft>
                <a:spcPct val="0"/>
              </a:spcAft>
              <a:buClr>
                <a:srgbClr val="C00000"/>
              </a:buClr>
              <a:defRPr/>
            </a:pPr>
            <a:r>
              <a:rPr lang="en-US" sz="2000" kern="0" dirty="0" smtClean="0">
                <a:cs typeface="Arial"/>
              </a:rPr>
              <a:t>A </a:t>
            </a:r>
            <a:r>
              <a:rPr lang="en-US" sz="2000" kern="0" dirty="0">
                <a:cs typeface="Arial"/>
              </a:rPr>
              <a:t>headache (69% to 70%) the most common medical </a:t>
            </a:r>
            <a:r>
              <a:rPr lang="en-US" sz="2000" kern="0" dirty="0" smtClean="0">
                <a:cs typeface="Arial"/>
              </a:rPr>
              <a:t>symptom</a:t>
            </a:r>
            <a:endParaRPr lang="sl-SI" sz="2000" kern="0" dirty="0">
              <a:cs typeface="Arial"/>
            </a:endParaRPr>
          </a:p>
          <a:p>
            <a:pPr lvl="0" fontAlgn="base">
              <a:spcBef>
                <a:spcPct val="20000"/>
              </a:spcBef>
              <a:spcAft>
                <a:spcPct val="0"/>
              </a:spcAft>
              <a:buClr>
                <a:srgbClr val="C00000"/>
              </a:buClr>
              <a:defRPr/>
            </a:pPr>
            <a:r>
              <a:rPr lang="en-US" sz="2000" kern="0" dirty="0">
                <a:cs typeface="Arial"/>
              </a:rPr>
              <a:t>Mental status changes (65%) lethargy progressing to coma is indicative of severe cerebral edema and a poor prognostic </a:t>
            </a:r>
            <a:r>
              <a:rPr lang="en-US" sz="2000" kern="0" dirty="0" smtClean="0">
                <a:cs typeface="Arial"/>
              </a:rPr>
              <a:t>sign</a:t>
            </a:r>
            <a:endParaRPr lang="sl-SI" sz="2000" kern="0" dirty="0">
              <a:cs typeface="Arial"/>
            </a:endParaRPr>
          </a:p>
          <a:p>
            <a:pPr lvl="0" fontAlgn="base">
              <a:spcBef>
                <a:spcPct val="20000"/>
              </a:spcBef>
              <a:spcAft>
                <a:spcPct val="0"/>
              </a:spcAft>
              <a:buClr>
                <a:srgbClr val="C00000"/>
              </a:buClr>
              <a:defRPr/>
            </a:pPr>
            <a:r>
              <a:rPr lang="en-US" sz="2000" kern="0" dirty="0" smtClean="0">
                <a:cs typeface="Arial"/>
              </a:rPr>
              <a:t>Focal </a:t>
            </a:r>
            <a:r>
              <a:rPr lang="en-US" sz="2000" kern="0" dirty="0">
                <a:cs typeface="Arial"/>
              </a:rPr>
              <a:t>neurologic deficits (50% to 65%) occur days to weeks after the onset of a </a:t>
            </a:r>
            <a:r>
              <a:rPr lang="en-US" sz="2000" kern="0" dirty="0" smtClean="0">
                <a:cs typeface="Arial"/>
              </a:rPr>
              <a:t>headache</a:t>
            </a:r>
            <a:endParaRPr lang="sl-SI" sz="2000" kern="0" dirty="0">
              <a:cs typeface="Arial"/>
            </a:endParaRPr>
          </a:p>
          <a:p>
            <a:pPr lvl="0" fontAlgn="base">
              <a:spcBef>
                <a:spcPct val="20000"/>
              </a:spcBef>
              <a:spcAft>
                <a:spcPct val="0"/>
              </a:spcAft>
              <a:buClr>
                <a:srgbClr val="C00000"/>
              </a:buClr>
              <a:defRPr/>
            </a:pPr>
            <a:r>
              <a:rPr lang="en-US" sz="2000" kern="0" dirty="0">
                <a:cs typeface="Arial"/>
              </a:rPr>
              <a:t>Fever (45% to 53</a:t>
            </a:r>
            <a:r>
              <a:rPr lang="en-US" sz="2000" kern="0" dirty="0" smtClean="0">
                <a:cs typeface="Arial"/>
              </a:rPr>
              <a:t>%)</a:t>
            </a:r>
            <a:endParaRPr lang="sl-SI" sz="2000" kern="0" dirty="0">
              <a:cs typeface="Arial"/>
            </a:endParaRPr>
          </a:p>
          <a:p>
            <a:pPr lvl="0" fontAlgn="base">
              <a:spcBef>
                <a:spcPct val="20000"/>
              </a:spcBef>
              <a:spcAft>
                <a:spcPct val="0"/>
              </a:spcAft>
              <a:buClr>
                <a:srgbClr val="C00000"/>
              </a:buClr>
              <a:defRPr/>
            </a:pPr>
            <a:r>
              <a:rPr lang="en-US" sz="2000" kern="0" dirty="0">
                <a:cs typeface="Arial"/>
              </a:rPr>
              <a:t>Seizures (25% to 35%) can be the first manifestation of brain abscess. </a:t>
            </a:r>
            <a:endParaRPr lang="en-US" sz="2000" kern="0" dirty="0" smtClean="0">
              <a:cs typeface="Arial"/>
            </a:endParaRPr>
          </a:p>
          <a:p>
            <a:pPr lvl="0" fontAlgn="base">
              <a:spcBef>
                <a:spcPct val="20000"/>
              </a:spcBef>
              <a:spcAft>
                <a:spcPct val="0"/>
              </a:spcAft>
              <a:buClr>
                <a:srgbClr val="C00000"/>
              </a:buClr>
              <a:defRPr/>
            </a:pPr>
            <a:r>
              <a:rPr lang="en-US" sz="2000" kern="0" dirty="0" smtClean="0">
                <a:cs typeface="Arial"/>
              </a:rPr>
              <a:t>Nausea </a:t>
            </a:r>
            <a:r>
              <a:rPr lang="en-US" sz="2000" kern="0" dirty="0">
                <a:cs typeface="Arial"/>
              </a:rPr>
              <a:t>and vomiting (40%) are mostly seen with raised intracranial </a:t>
            </a:r>
            <a:r>
              <a:rPr lang="en-US" sz="2000" kern="0" dirty="0" smtClean="0">
                <a:cs typeface="Arial"/>
              </a:rPr>
              <a:t>pressure</a:t>
            </a:r>
            <a:endParaRPr lang="en-US" sz="2000" kern="0" dirty="0">
              <a:cs typeface="Arial"/>
            </a:endParaRPr>
          </a:p>
          <a:p>
            <a:pPr lvl="0" fontAlgn="base">
              <a:spcBef>
                <a:spcPct val="20000"/>
              </a:spcBef>
              <a:spcAft>
                <a:spcPct val="0"/>
              </a:spcAft>
              <a:buClr>
                <a:srgbClr val="C00000"/>
              </a:buClr>
              <a:defRPr/>
            </a:pPr>
            <a:r>
              <a:rPr lang="en-US" sz="2000" kern="0" dirty="0">
                <a:cs typeface="Arial"/>
              </a:rPr>
              <a:t>Third and sixth cranial nerve deficits</a:t>
            </a:r>
            <a:r>
              <a:rPr lang="en-US" sz="2000" kern="0" dirty="0" smtClean="0">
                <a:cs typeface="Arial"/>
              </a:rPr>
              <a:t>.</a:t>
            </a:r>
          </a:p>
          <a:p>
            <a:pPr lvl="0" fontAlgn="base">
              <a:spcBef>
                <a:spcPct val="20000"/>
              </a:spcBef>
              <a:spcAft>
                <a:spcPct val="0"/>
              </a:spcAft>
              <a:buClr>
                <a:srgbClr val="C00000"/>
              </a:buClr>
              <a:defRPr/>
            </a:pPr>
            <a:r>
              <a:rPr lang="en-US" sz="2000" kern="0" dirty="0">
                <a:cs typeface="Arial"/>
              </a:rPr>
              <a:t>Rupture of abscess usually presented with suddenly worsening headache and followed by emerging signs of </a:t>
            </a:r>
            <a:r>
              <a:rPr lang="en-US" sz="2000" kern="0" dirty="0" smtClean="0">
                <a:cs typeface="Arial"/>
              </a:rPr>
              <a:t>meningismus</a:t>
            </a:r>
            <a:endParaRPr lang="en-US" sz="2000" dirty="0"/>
          </a:p>
        </p:txBody>
      </p:sp>
      <p:cxnSp>
        <p:nvCxnSpPr>
          <p:cNvPr id="4" name="Straight Connector 3"/>
          <p:cNvCxnSpPr/>
          <p:nvPr/>
        </p:nvCxnSpPr>
        <p:spPr>
          <a:xfrm flipV="1">
            <a:off x="372533" y="980126"/>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810044" y="3014132"/>
            <a:ext cx="2381955" cy="3843867"/>
          </a:xfrm>
          <a:prstGeom prst="rect">
            <a:avLst/>
          </a:prstGeom>
        </p:spPr>
      </p:pic>
    </p:spTree>
    <p:extLst>
      <p:ext uri="{BB962C8B-B14F-4D97-AF65-F5344CB8AC3E}">
        <p14:creationId xmlns:p14="http://schemas.microsoft.com/office/powerpoint/2010/main" xmlns="" val="21552352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4000" dirty="0">
                <a:solidFill>
                  <a:prstClr val="black"/>
                </a:solidFill>
                <a:latin typeface="Comic Sans MS" panose="030F0702030302020204" pitchFamily="66" charset="0"/>
              </a:rPr>
              <a:t>Brain abscess </a:t>
            </a:r>
            <a:r>
              <a:rPr lang="sr-Cyrl-CS" kern="0" dirty="0" smtClean="0">
                <a:latin typeface="Comic Sans MS" pitchFamily="66" charset="0"/>
                <a:cs typeface="Arial"/>
              </a:rPr>
              <a:t>-</a:t>
            </a:r>
            <a:r>
              <a:rPr lang="en-US" kern="0" dirty="0" smtClean="0">
                <a:latin typeface="Comic Sans MS" pitchFamily="66" charset="0"/>
                <a:cs typeface="Arial"/>
              </a:rPr>
              <a:t>diagnosis</a:t>
            </a:r>
            <a:endParaRPr lang="en-US" dirty="0"/>
          </a:p>
        </p:txBody>
      </p:sp>
      <p:sp>
        <p:nvSpPr>
          <p:cNvPr id="3" name="Content Placeholder 2"/>
          <p:cNvSpPr>
            <a:spLocks noGrp="1"/>
          </p:cNvSpPr>
          <p:nvPr>
            <p:ph idx="1"/>
          </p:nvPr>
        </p:nvSpPr>
        <p:spPr>
          <a:xfrm>
            <a:off x="90311" y="2287978"/>
            <a:ext cx="8158710" cy="4701784"/>
          </a:xfrm>
        </p:spPr>
        <p:txBody>
          <a:bodyPr>
            <a:normAutofit/>
          </a:bodyPr>
          <a:lstStyle/>
          <a:p>
            <a:r>
              <a:rPr lang="en-US" sz="2000" dirty="0"/>
              <a:t>Routine tests: Complete blood count with differential and platelet count, erythrocyte sedimentation rate, serum C-reactive protein, serologic test, blood cultures (at least 2; preferably before antibiotic therapy</a:t>
            </a:r>
            <a:r>
              <a:rPr lang="en-US" sz="2000" dirty="0" smtClean="0"/>
              <a:t>)</a:t>
            </a:r>
          </a:p>
          <a:p>
            <a:pPr marL="0" indent="0">
              <a:buNone/>
            </a:pPr>
            <a:endParaRPr lang="en-US" sz="2000" dirty="0" smtClean="0"/>
          </a:p>
          <a:p>
            <a:r>
              <a:rPr lang="en-US" sz="2000" dirty="0" smtClean="0"/>
              <a:t>LP: </a:t>
            </a:r>
            <a:r>
              <a:rPr lang="en-US" sz="2000" dirty="0"/>
              <a:t>Rarely required and only should be performed with a prior CT and MRI scan after ruling out increased intracranial pressure because of the potential for cerebrospinal fluid (CSF) herniation and </a:t>
            </a:r>
            <a:r>
              <a:rPr lang="en-US" sz="2000" dirty="0" smtClean="0"/>
              <a:t>death</a:t>
            </a:r>
          </a:p>
          <a:p>
            <a:endParaRPr lang="en-US" sz="2000" dirty="0" smtClean="0"/>
          </a:p>
          <a:p>
            <a:r>
              <a:rPr lang="en-US" sz="2000" dirty="0"/>
              <a:t>CT</a:t>
            </a:r>
            <a:r>
              <a:rPr lang="en-US" sz="2000" dirty="0" smtClean="0"/>
              <a:t>: findings </a:t>
            </a:r>
            <a:r>
              <a:rPr lang="en-US" sz="2000" dirty="0"/>
              <a:t>depend on the stage of the lesion. Early cerebritis often appears as an irregular low-density area that does not enhance or may show infrequent patchy </a:t>
            </a:r>
            <a:r>
              <a:rPr lang="en-US" sz="2000" dirty="0" smtClean="0"/>
              <a:t>enhancement</a:t>
            </a:r>
            <a:r>
              <a:rPr lang="en-US" sz="2000" dirty="0"/>
              <a:t>. Later-abnormal fluid collection of low attenuation with surrounding rim-enhancement</a:t>
            </a: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161867" y="1825625"/>
            <a:ext cx="4030134" cy="5032375"/>
          </a:xfrm>
          <a:prstGeom prst="rect">
            <a:avLst/>
          </a:prstGeom>
        </p:spPr>
      </p:pic>
    </p:spTree>
    <p:extLst>
      <p:ext uri="{BB962C8B-B14F-4D97-AF65-F5344CB8AC3E}">
        <p14:creationId xmlns:p14="http://schemas.microsoft.com/office/powerpoint/2010/main" xmlns="" val="10095672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59995"/>
            <a:ext cx="10515600" cy="4351338"/>
          </a:xfrm>
        </p:spPr>
        <p:txBody>
          <a:bodyPr/>
          <a:lstStyle/>
          <a:p>
            <a:pPr marL="0" indent="0">
              <a:buNone/>
            </a:pPr>
            <a:r>
              <a:rPr lang="sr-Cyrl-RS" altLang="en-US" sz="3600" b="1" kern="0" dirty="0">
                <a:solidFill>
                  <a:srgbClr val="FFFF00"/>
                </a:solidFill>
                <a:latin typeface="Comic Sans MS" panose="030F0702030302020204" pitchFamily="66" charset="0"/>
                <a:ea typeface="+mj-ea"/>
                <a:cs typeface="+mj-cs"/>
              </a:rPr>
              <a:t> </a:t>
            </a:r>
            <a:r>
              <a:rPr lang="sr-Cyrl-RS" altLang="en-US" sz="3600" b="1" kern="0" dirty="0" smtClean="0">
                <a:solidFill>
                  <a:srgbClr val="FFFF00"/>
                </a:solidFill>
                <a:latin typeface="Comic Sans MS" panose="030F0702030302020204" pitchFamily="66" charset="0"/>
                <a:ea typeface="+mj-ea"/>
                <a:cs typeface="+mj-cs"/>
              </a:rPr>
              <a:t>         </a:t>
            </a:r>
            <a:r>
              <a:rPr lang="en-US" altLang="en-US" sz="3600" b="1" kern="0" dirty="0" smtClean="0">
                <a:solidFill>
                  <a:srgbClr val="FFFF00"/>
                </a:solidFill>
                <a:latin typeface="Comic Sans MS" panose="030F0702030302020204" pitchFamily="66" charset="0"/>
                <a:ea typeface="+mj-ea"/>
                <a:cs typeface="+mj-cs"/>
              </a:rPr>
              <a:t>        </a:t>
            </a:r>
          </a:p>
          <a:p>
            <a:pPr marL="0" indent="0">
              <a:buNone/>
            </a:pPr>
            <a:endParaRPr lang="en-US" altLang="en-US" sz="3600" b="1" kern="0" dirty="0">
              <a:solidFill>
                <a:srgbClr val="FFFF00"/>
              </a:solidFill>
              <a:latin typeface="Comic Sans MS" panose="030F0702030302020204" pitchFamily="66" charset="0"/>
              <a:ea typeface="+mj-ea"/>
              <a:cs typeface="+mj-cs"/>
            </a:endParaRPr>
          </a:p>
          <a:p>
            <a:pPr marL="0" indent="0">
              <a:buNone/>
            </a:pPr>
            <a:r>
              <a:rPr lang="en-US" altLang="en-US" sz="3600" b="1" kern="0" dirty="0" smtClean="0">
                <a:solidFill>
                  <a:srgbClr val="FFFF00"/>
                </a:solidFill>
                <a:latin typeface="Comic Sans MS" panose="030F0702030302020204" pitchFamily="66" charset="0"/>
                <a:ea typeface="+mj-ea"/>
                <a:cs typeface="+mj-cs"/>
              </a:rPr>
              <a:t>            </a:t>
            </a:r>
            <a:r>
              <a:rPr lang="en-US" altLang="en-US" sz="3600" b="1" kern="0" dirty="0" smtClean="0">
                <a:latin typeface="Comic Sans MS" panose="030F0702030302020204" pitchFamily="66" charset="0"/>
                <a:ea typeface="+mj-ea"/>
                <a:cs typeface="+mj-cs"/>
              </a:rPr>
              <a:t>VIRAL CNS INFECTION</a:t>
            </a:r>
            <a:endParaRPr lang="sr-Cyrl-RS" altLang="en-US" sz="4000" b="1" kern="0" dirty="0" smtClean="0">
              <a:latin typeface="Comic Sans MS" panose="030F0702030302020204" pitchFamily="66" charset="0"/>
              <a:ea typeface="+mj-ea"/>
              <a:cs typeface="+mj-cs"/>
            </a:endParaRPr>
          </a:p>
          <a:p>
            <a:pPr marL="0" indent="0">
              <a:buNone/>
            </a:pPr>
            <a:r>
              <a:rPr kumimoji="0" lang="en-US" altLang="en-US" sz="4000" b="1" i="0" u="none" strike="noStrike" kern="0" cap="none" spc="0" normalizeH="0" baseline="0" noProof="0" dirty="0" smtClean="0">
                <a:ln>
                  <a:noFill/>
                </a:ln>
                <a:effectLst/>
                <a:uLnTx/>
                <a:uFillTx/>
                <a:latin typeface="Comic Sans MS" panose="030F0702030302020204" pitchFamily="66" charset="0"/>
                <a:ea typeface="+mj-ea"/>
                <a:cs typeface="+mj-cs"/>
              </a:rPr>
              <a:t/>
            </a:r>
            <a:br>
              <a:rPr kumimoji="0" lang="en-US" altLang="en-US" sz="4000" b="1" i="0" u="none" strike="noStrike" kern="0" cap="none" spc="0" normalizeH="0" baseline="0" noProof="0" dirty="0" smtClean="0">
                <a:ln>
                  <a:noFill/>
                </a:ln>
                <a:effectLst/>
                <a:uLnTx/>
                <a:uFillTx/>
                <a:latin typeface="Comic Sans MS" panose="030F0702030302020204" pitchFamily="66" charset="0"/>
                <a:ea typeface="+mj-ea"/>
                <a:cs typeface="+mj-cs"/>
              </a:rPr>
            </a:br>
            <a:r>
              <a:rPr kumimoji="0" lang="sr-Cyrl-RS" altLang="en-US" sz="4000" b="1" i="0" u="none" strike="noStrike" kern="0" cap="none" spc="0" normalizeH="0" baseline="0" noProof="0" dirty="0" smtClean="0">
                <a:ln>
                  <a:noFill/>
                </a:ln>
                <a:effectLst/>
                <a:uLnTx/>
                <a:uFillTx/>
                <a:latin typeface="Comic Sans MS" panose="030F0702030302020204" pitchFamily="66" charset="0"/>
                <a:ea typeface="+mj-ea"/>
                <a:cs typeface="+mj-cs"/>
              </a:rPr>
              <a:t>   </a:t>
            </a:r>
            <a:endParaRPr lang="en-US" sz="4000" b="1" dirty="0"/>
          </a:p>
        </p:txBody>
      </p:sp>
    </p:spTree>
    <p:extLst>
      <p:ext uri="{BB962C8B-B14F-4D97-AF65-F5344CB8AC3E}">
        <p14:creationId xmlns:p14="http://schemas.microsoft.com/office/powerpoint/2010/main" xmlns="" val="23596771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22" y="639634"/>
            <a:ext cx="10515600" cy="1325563"/>
          </a:xfrm>
        </p:spPr>
        <p:txBody>
          <a:bodyPr>
            <a:normAutofit/>
          </a:bodyPr>
          <a:lstStyle/>
          <a:p>
            <a:pPr lvl="0">
              <a:spcBef>
                <a:spcPts val="1000"/>
              </a:spcBef>
            </a:pPr>
            <a:r>
              <a:rPr lang="en-US" altLang="en-US" sz="3600" b="1" kern="0" dirty="0" smtClean="0">
                <a:solidFill>
                  <a:prstClr val="black"/>
                </a:solidFill>
                <a:latin typeface="Comic Sans MS" panose="030F0702030302020204" pitchFamily="66" charset="0"/>
                <a:ea typeface="+mn-ea"/>
                <a:cs typeface="+mn-cs"/>
              </a:rPr>
              <a:t>VIRAL </a:t>
            </a:r>
            <a:r>
              <a:rPr lang="en-US" altLang="en-US" sz="3600" b="1" kern="0" dirty="0">
                <a:solidFill>
                  <a:prstClr val="black"/>
                </a:solidFill>
                <a:latin typeface="Comic Sans MS" panose="030F0702030302020204" pitchFamily="66" charset="0"/>
                <a:ea typeface="+mn-ea"/>
                <a:cs typeface="+mn-cs"/>
              </a:rPr>
              <a:t>CNS INFECTION</a:t>
            </a:r>
            <a:r>
              <a:rPr lang="sr-Cyrl-RS" altLang="en-US" sz="4000" b="1" kern="0" dirty="0">
                <a:solidFill>
                  <a:prstClr val="black"/>
                </a:solidFill>
                <a:latin typeface="Comic Sans MS" panose="030F0702030302020204" pitchFamily="66" charset="0"/>
                <a:ea typeface="+mn-ea"/>
                <a:cs typeface="+mn-cs"/>
              </a:rPr>
              <a:t/>
            </a:r>
            <a:br>
              <a:rPr lang="sr-Cyrl-RS" altLang="en-US" sz="4000" b="1" kern="0" dirty="0">
                <a:solidFill>
                  <a:prstClr val="black"/>
                </a:solidFill>
                <a:latin typeface="Comic Sans MS" panose="030F0702030302020204" pitchFamily="66" charset="0"/>
                <a:ea typeface="+mn-ea"/>
                <a:cs typeface="+mn-cs"/>
              </a:rPr>
            </a:br>
            <a:endParaRPr lang="en-US" dirty="0"/>
          </a:p>
        </p:txBody>
      </p:sp>
      <p:sp>
        <p:nvSpPr>
          <p:cNvPr id="3" name="Content Placeholder 2"/>
          <p:cNvSpPr>
            <a:spLocks noGrp="1"/>
          </p:cNvSpPr>
          <p:nvPr>
            <p:ph idx="1"/>
          </p:nvPr>
        </p:nvSpPr>
        <p:spPr>
          <a:xfrm>
            <a:off x="838200" y="2529010"/>
            <a:ext cx="10515600" cy="4701784"/>
          </a:xfrm>
        </p:spPr>
        <p:txBody>
          <a:bodyPr>
            <a:normAutofit/>
          </a:bodyPr>
          <a:lstStyle/>
          <a:p>
            <a:pPr>
              <a:buClr>
                <a:srgbClr val="C00000"/>
              </a:buClr>
            </a:pPr>
            <a:r>
              <a:rPr lang="en-US" altLang="en-US" sz="3200" dirty="0" smtClean="0"/>
              <a:t>Viral </a:t>
            </a:r>
            <a:r>
              <a:rPr lang="en-US" altLang="en-US" sz="3200" b="1" dirty="0" smtClean="0"/>
              <a:t>meningitis</a:t>
            </a:r>
          </a:p>
          <a:p>
            <a:pPr>
              <a:buClr>
                <a:srgbClr val="C00000"/>
              </a:buClr>
            </a:pPr>
            <a:r>
              <a:rPr lang="en-US" altLang="en-US" sz="3200" dirty="0" smtClean="0"/>
              <a:t>Viral </a:t>
            </a:r>
            <a:r>
              <a:rPr lang="en-US" altLang="en-US" sz="3200" b="1" dirty="0" smtClean="0"/>
              <a:t>encephalitis </a:t>
            </a:r>
            <a:endParaRPr lang="sr-Cyrl-RS" altLang="en-US" sz="3200" b="1" dirty="0" smtClean="0"/>
          </a:p>
          <a:p>
            <a:pPr>
              <a:buClr>
                <a:srgbClr val="C00000"/>
              </a:buClr>
            </a:pPr>
            <a:r>
              <a:rPr lang="en-US" altLang="en-US" sz="3200" dirty="0" smtClean="0"/>
              <a:t>Viral </a:t>
            </a:r>
            <a:r>
              <a:rPr lang="en-US" altLang="en-US" sz="3200" b="1" dirty="0" smtClean="0"/>
              <a:t>myelitis</a:t>
            </a:r>
            <a:r>
              <a:rPr lang="en-US" altLang="en-US" sz="3200" dirty="0"/>
              <a:t/>
            </a:r>
            <a:br>
              <a:rPr lang="en-US" altLang="en-US" sz="3200" dirty="0"/>
            </a:br>
            <a:endParaRPr lang="sr-Cyrl-RS" altLang="en-US" sz="3200" dirty="0"/>
          </a:p>
          <a:p>
            <a:pPr marL="0" indent="0">
              <a:buClr>
                <a:srgbClr val="92D050"/>
              </a:buClr>
              <a:buNone/>
            </a:pPr>
            <a:r>
              <a:rPr lang="en-US" altLang="en-US" sz="3200" dirty="0"/>
              <a:t>If signs of both encephalitis and myelitis are manifested in the same patient - </a:t>
            </a:r>
            <a:r>
              <a:rPr lang="en-US" altLang="en-US" sz="3200" b="1" dirty="0" smtClean="0"/>
              <a:t>encephalomyelitis</a:t>
            </a:r>
            <a:endParaRPr lang="en-US" b="1"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12601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kern="0" dirty="0" smtClean="0">
                <a:solidFill>
                  <a:prstClr val="black"/>
                </a:solidFill>
                <a:latin typeface="Comic Sans MS" panose="030F0702030302020204" pitchFamily="66" charset="0"/>
              </a:rPr>
              <a:t>Acute viral meningitis</a:t>
            </a:r>
            <a:endParaRPr lang="en-US" dirty="0"/>
          </a:p>
        </p:txBody>
      </p:sp>
      <p:sp>
        <p:nvSpPr>
          <p:cNvPr id="3" name="Content Placeholder 2"/>
          <p:cNvSpPr>
            <a:spLocks noGrp="1"/>
          </p:cNvSpPr>
          <p:nvPr>
            <p:ph idx="1"/>
          </p:nvPr>
        </p:nvSpPr>
        <p:spPr>
          <a:xfrm>
            <a:off x="838200" y="2506662"/>
            <a:ext cx="10515600" cy="4351338"/>
          </a:xfrm>
        </p:spPr>
        <p:txBody>
          <a:bodyPr/>
          <a:lstStyle/>
          <a:p>
            <a:pPr marL="0" indent="0">
              <a:buClr>
                <a:srgbClr val="92D050"/>
              </a:buClr>
              <a:buNone/>
            </a:pPr>
            <a:endParaRPr lang="sr-Cyrl-RS" dirty="0"/>
          </a:p>
          <a:p>
            <a:pPr>
              <a:buClr>
                <a:srgbClr val="C00000"/>
              </a:buClr>
            </a:pPr>
            <a:r>
              <a:rPr lang="sl-SI" b="1" dirty="0" smtClean="0"/>
              <a:t>HS</a:t>
            </a:r>
            <a:r>
              <a:rPr lang="sr-Latn-RS" b="1" dirty="0"/>
              <a:t>V</a:t>
            </a:r>
            <a:r>
              <a:rPr lang="sl-SI" b="1" dirty="0" smtClean="0"/>
              <a:t>, </a:t>
            </a:r>
            <a:r>
              <a:rPr lang="sr-Latn-RS" b="1" dirty="0" smtClean="0"/>
              <a:t>EBV</a:t>
            </a:r>
            <a:r>
              <a:rPr lang="sr-Cyrl-RS" b="1" dirty="0" smtClean="0"/>
              <a:t>, </a:t>
            </a:r>
            <a:r>
              <a:rPr lang="sl-SI" b="1" dirty="0" smtClean="0"/>
              <a:t>West Nile</a:t>
            </a:r>
            <a:r>
              <a:rPr lang="sr-Cyrl-RS" b="1" dirty="0" smtClean="0"/>
              <a:t>, </a:t>
            </a:r>
            <a:r>
              <a:rPr lang="sl-SI" b="1" dirty="0" smtClean="0"/>
              <a:t> </a:t>
            </a:r>
            <a:r>
              <a:rPr lang="sr-Cyrl-RS" b="1" dirty="0"/>
              <a:t>М</a:t>
            </a:r>
            <a:r>
              <a:rPr lang="sl-SI" b="1" dirty="0" smtClean="0"/>
              <a:t>um</a:t>
            </a:r>
            <a:r>
              <a:rPr lang="sr-Latn-RS" b="1" dirty="0"/>
              <a:t>p</a:t>
            </a:r>
            <a:r>
              <a:rPr lang="sl-SI" b="1" dirty="0" smtClean="0"/>
              <a:t>s</a:t>
            </a:r>
            <a:r>
              <a:rPr lang="sl-SI" b="1" dirty="0"/>
              <a:t>, </a:t>
            </a:r>
            <a:r>
              <a:rPr lang="sr-Latn-RS" b="1" dirty="0"/>
              <a:t>V</a:t>
            </a:r>
            <a:r>
              <a:rPr lang="sl-SI" b="1" dirty="0" smtClean="0"/>
              <a:t>aricella</a:t>
            </a:r>
            <a:r>
              <a:rPr lang="sl-SI" b="1" dirty="0"/>
              <a:t>, </a:t>
            </a:r>
            <a:r>
              <a:rPr lang="sr-Latn-RS" b="1" dirty="0" smtClean="0"/>
              <a:t>R</a:t>
            </a:r>
            <a:r>
              <a:rPr lang="sl-SI" b="1" dirty="0" smtClean="0"/>
              <a:t>ubella</a:t>
            </a:r>
            <a:endParaRPr lang="en-US" b="1" dirty="0" smtClean="0"/>
          </a:p>
          <a:p>
            <a:pPr>
              <a:buClr>
                <a:srgbClr val="C00000"/>
              </a:buClr>
            </a:pPr>
            <a:endParaRPr lang="en-US" b="1" dirty="0"/>
          </a:p>
          <a:p>
            <a:pPr>
              <a:buClr>
                <a:srgbClr val="C00000"/>
              </a:buClr>
            </a:pPr>
            <a:r>
              <a:rPr lang="en-US" b="1" dirty="0"/>
              <a:t>Transmission - hematogenous                            </a:t>
            </a:r>
            <a:endParaRPr lang="en-US" b="1" dirty="0" smtClean="0"/>
          </a:p>
          <a:p>
            <a:pPr marL="0" indent="0">
              <a:buClr>
                <a:srgbClr val="C00000"/>
              </a:buClr>
              <a:buNone/>
            </a:pPr>
            <a:r>
              <a:rPr lang="en-US" b="1" dirty="0"/>
              <a:t> </a:t>
            </a:r>
            <a:r>
              <a:rPr lang="en-US" b="1" dirty="0" smtClean="0"/>
              <a:t>                           </a:t>
            </a:r>
            <a:r>
              <a:rPr lang="en-US" b="1" dirty="0"/>
              <a:t>- </a:t>
            </a:r>
            <a:r>
              <a:rPr lang="en-US" b="1" dirty="0" smtClean="0"/>
              <a:t>intraneuronal</a:t>
            </a:r>
          </a:p>
          <a:p>
            <a:pPr>
              <a:buClr>
                <a:srgbClr val="C00000"/>
              </a:buClr>
            </a:pPr>
            <a:endParaRPr lang="en-US" b="1" dirty="0"/>
          </a:p>
          <a:p>
            <a:pPr>
              <a:buClr>
                <a:srgbClr val="C00000"/>
              </a:buClr>
            </a:pPr>
            <a:r>
              <a:rPr lang="en-US" b="1" dirty="0" smtClean="0"/>
              <a:t>Seasonal </a:t>
            </a:r>
            <a:r>
              <a:rPr lang="en-US" b="1" dirty="0"/>
              <a:t>reporting (clusters in summer and autumn)</a:t>
            </a:r>
            <a:r>
              <a:rPr lang="sl-SI" b="1" dirty="0" smtClean="0"/>
              <a:t> </a:t>
            </a:r>
            <a:endParaRPr lang="sl-SI" b="1" dirty="0"/>
          </a:p>
          <a:p>
            <a:pPr>
              <a:buClr>
                <a:srgbClr val="92D050"/>
              </a:buClr>
              <a:buFont typeface="Wingdings" panose="05000000000000000000" pitchFamily="2" charset="2"/>
              <a:buChar char="§"/>
            </a:pPr>
            <a:endParaRPr lang="en-US" dirty="0"/>
          </a:p>
        </p:txBody>
      </p:sp>
      <p:cxnSp>
        <p:nvCxnSpPr>
          <p:cNvPr id="4" name="Straight Connector 3"/>
          <p:cNvCxnSpPr/>
          <p:nvPr/>
        </p:nvCxnSpPr>
        <p:spPr>
          <a:xfrm flipV="1">
            <a:off x="838200" y="1302910"/>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95521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0" dirty="0">
                <a:solidFill>
                  <a:prstClr val="black"/>
                </a:solidFill>
                <a:latin typeface="Comic Sans MS" panose="030F0702030302020204" pitchFamily="66" charset="0"/>
              </a:rPr>
              <a:t>Acute </a:t>
            </a:r>
            <a:r>
              <a:rPr lang="en-US" kern="0" dirty="0" smtClean="0">
                <a:solidFill>
                  <a:prstClr val="black"/>
                </a:solidFill>
                <a:latin typeface="Comic Sans MS" panose="030F0702030302020204" pitchFamily="66" charset="0"/>
              </a:rPr>
              <a:t>viral </a:t>
            </a:r>
            <a:r>
              <a:rPr lang="en-US" kern="0" dirty="0">
                <a:solidFill>
                  <a:prstClr val="black"/>
                </a:solidFill>
                <a:latin typeface="Comic Sans MS" panose="030F0702030302020204" pitchFamily="66" charset="0"/>
              </a:rPr>
              <a:t>meningitis</a:t>
            </a:r>
            <a:r>
              <a:rPr lang="sl-SI" kern="0" dirty="0" smtClean="0">
                <a:latin typeface="Comic Sans MS" pitchFamily="66" charset="0"/>
                <a:cs typeface="Arial"/>
              </a:rPr>
              <a:t>-</a:t>
            </a:r>
            <a:r>
              <a:rPr lang="en-US" kern="0" dirty="0" smtClean="0">
                <a:latin typeface="Comic Sans MS" pitchFamily="66" charset="0"/>
                <a:cs typeface="Arial"/>
              </a:rPr>
              <a:t>symptoms</a:t>
            </a:r>
            <a:endParaRPr lang="en-US" dirty="0"/>
          </a:p>
        </p:txBody>
      </p:sp>
      <p:sp>
        <p:nvSpPr>
          <p:cNvPr id="3" name="Content Placeholder 2"/>
          <p:cNvSpPr>
            <a:spLocks noGrp="1"/>
          </p:cNvSpPr>
          <p:nvPr>
            <p:ph idx="1"/>
          </p:nvPr>
        </p:nvSpPr>
        <p:spPr>
          <a:xfrm>
            <a:off x="725311" y="2129429"/>
            <a:ext cx="10515600" cy="4351338"/>
          </a:xfrm>
        </p:spPr>
        <p:txBody>
          <a:bodyPr>
            <a:normAutofit lnSpcReduction="10000"/>
          </a:bodyPr>
          <a:lstStyle/>
          <a:p>
            <a:pPr marL="0" indent="0">
              <a:buClr>
                <a:srgbClr val="C00000"/>
              </a:buClr>
              <a:buNone/>
              <a:defRPr/>
            </a:pPr>
            <a:r>
              <a:rPr lang="en-US" dirty="0" smtClean="0"/>
              <a:t>Acute onset</a:t>
            </a:r>
            <a:endParaRPr lang="sl-SI" dirty="0"/>
          </a:p>
          <a:p>
            <a:pPr>
              <a:buNone/>
              <a:defRPr/>
            </a:pPr>
            <a:r>
              <a:rPr lang="sl-SI" dirty="0"/>
              <a:t> </a:t>
            </a:r>
          </a:p>
          <a:p>
            <a:pPr>
              <a:buNone/>
              <a:defRPr/>
            </a:pPr>
            <a:r>
              <a:rPr lang="sl-SI" dirty="0"/>
              <a:t>- </a:t>
            </a:r>
            <a:r>
              <a:rPr lang="en-US" dirty="0" smtClean="0"/>
              <a:t>fever</a:t>
            </a:r>
            <a:endParaRPr lang="sl-SI" dirty="0"/>
          </a:p>
          <a:p>
            <a:pPr>
              <a:buNone/>
              <a:defRPr/>
            </a:pPr>
            <a:r>
              <a:rPr lang="sl-SI" dirty="0"/>
              <a:t> - </a:t>
            </a:r>
            <a:r>
              <a:rPr lang="en-US" dirty="0" smtClean="0"/>
              <a:t>headache</a:t>
            </a:r>
            <a:endParaRPr lang="sl-SI" dirty="0"/>
          </a:p>
          <a:p>
            <a:pPr>
              <a:buNone/>
              <a:defRPr/>
            </a:pPr>
            <a:r>
              <a:rPr lang="sl-SI" dirty="0"/>
              <a:t> - </a:t>
            </a:r>
            <a:r>
              <a:rPr lang="en-US" dirty="0" smtClean="0"/>
              <a:t>nausea</a:t>
            </a:r>
            <a:endParaRPr lang="sl-SI" dirty="0"/>
          </a:p>
          <a:p>
            <a:pPr>
              <a:buNone/>
              <a:defRPr/>
            </a:pPr>
            <a:r>
              <a:rPr lang="sl-SI" dirty="0"/>
              <a:t> - </a:t>
            </a:r>
            <a:r>
              <a:rPr lang="en-US" dirty="0" smtClean="0"/>
              <a:t>vomiting</a:t>
            </a:r>
            <a:endParaRPr lang="sl-SI" dirty="0"/>
          </a:p>
          <a:p>
            <a:pPr>
              <a:buNone/>
              <a:defRPr/>
            </a:pPr>
            <a:r>
              <a:rPr lang="sl-SI" dirty="0"/>
              <a:t> - </a:t>
            </a:r>
            <a:r>
              <a:rPr lang="en-US" dirty="0" smtClean="0"/>
              <a:t>photophobia</a:t>
            </a:r>
            <a:endParaRPr lang="sl-SI" dirty="0"/>
          </a:p>
          <a:p>
            <a:pPr>
              <a:buNone/>
              <a:defRPr/>
            </a:pPr>
            <a:r>
              <a:rPr lang="sl-SI" dirty="0"/>
              <a:t> - </a:t>
            </a:r>
            <a:r>
              <a:rPr lang="en-US" dirty="0" smtClean="0"/>
              <a:t>muscles pain</a:t>
            </a:r>
            <a:endParaRPr lang="sl-SI" dirty="0"/>
          </a:p>
          <a:p>
            <a:pPr>
              <a:buNone/>
              <a:defRPr/>
            </a:pPr>
            <a:r>
              <a:rPr lang="sl-SI" dirty="0"/>
              <a:t> - </a:t>
            </a:r>
            <a:r>
              <a:rPr lang="en-US" dirty="0" smtClean="0"/>
              <a:t>diarrhea</a:t>
            </a:r>
            <a:endParaRPr lang="en-U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771229" y="1626090"/>
            <a:ext cx="1920406" cy="1737511"/>
          </a:xfrm>
          <a:prstGeom prst="rect">
            <a:avLst/>
          </a:prstGeom>
        </p:spPr>
      </p:pic>
      <p:pic>
        <p:nvPicPr>
          <p:cNvPr id="6" name="Picture 5"/>
          <p:cNvPicPr>
            <a:picLocks noChangeAspect="1"/>
          </p:cNvPicPr>
          <p:nvPr/>
        </p:nvPicPr>
        <p:blipFill>
          <a:blip r:embed="rId3"/>
          <a:stretch>
            <a:fillRect/>
          </a:stretch>
        </p:blipFill>
        <p:spPr>
          <a:xfrm>
            <a:off x="6320649" y="4942791"/>
            <a:ext cx="2914141" cy="1676545"/>
          </a:xfrm>
          <a:prstGeom prst="rect">
            <a:avLst/>
          </a:prstGeom>
        </p:spPr>
      </p:pic>
      <p:pic>
        <p:nvPicPr>
          <p:cNvPr id="7" name="Picture 6"/>
          <p:cNvPicPr>
            <a:picLocks noChangeAspect="1"/>
          </p:cNvPicPr>
          <p:nvPr/>
        </p:nvPicPr>
        <p:blipFill>
          <a:blip r:embed="rId4"/>
          <a:stretch>
            <a:fillRect/>
          </a:stretch>
        </p:blipFill>
        <p:spPr>
          <a:xfrm>
            <a:off x="6703194" y="2257687"/>
            <a:ext cx="2054530" cy="1743607"/>
          </a:xfrm>
          <a:prstGeom prst="rect">
            <a:avLst/>
          </a:prstGeom>
        </p:spPr>
      </p:pic>
      <p:pic>
        <p:nvPicPr>
          <p:cNvPr id="8" name="Picture 7"/>
          <p:cNvPicPr>
            <a:picLocks noChangeAspect="1"/>
          </p:cNvPicPr>
          <p:nvPr/>
        </p:nvPicPr>
        <p:blipFill>
          <a:blip r:embed="rId5"/>
          <a:stretch>
            <a:fillRect/>
          </a:stretch>
        </p:blipFill>
        <p:spPr>
          <a:xfrm>
            <a:off x="9572625" y="3719890"/>
            <a:ext cx="2619375" cy="1743075"/>
          </a:xfrm>
          <a:prstGeom prst="rect">
            <a:avLst/>
          </a:prstGeom>
        </p:spPr>
      </p:pic>
    </p:spTree>
    <p:extLst>
      <p:ext uri="{BB962C8B-B14F-4D97-AF65-F5344CB8AC3E}">
        <p14:creationId xmlns:p14="http://schemas.microsoft.com/office/powerpoint/2010/main" xmlns="" val="20461026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kern="0" dirty="0" smtClean="0">
                <a:latin typeface="Comic Sans MS" pitchFamily="66" charset="0"/>
                <a:cs typeface="Arial"/>
              </a:rPr>
              <a:t>Acute viral meningitis</a:t>
            </a:r>
            <a:r>
              <a:rPr kumimoji="0" lang="sl-SI" sz="4000" i="0" u="none" strike="noStrike" kern="0" cap="none" spc="0" normalizeH="0" baseline="0" noProof="0" dirty="0" smtClean="0">
                <a:ln>
                  <a:noFill/>
                </a:ln>
                <a:uLnTx/>
                <a:uFillTx/>
                <a:latin typeface="Comic Sans MS" pitchFamily="66" charset="0"/>
                <a:cs typeface="Arial"/>
              </a:rPr>
              <a:t> –</a:t>
            </a:r>
            <a:r>
              <a:rPr kumimoji="0" lang="en-US" sz="4000" i="0" u="none" strike="noStrike" kern="0" cap="none" spc="0" normalizeH="0" baseline="0" noProof="0" dirty="0" smtClean="0">
                <a:ln>
                  <a:noFill/>
                </a:ln>
                <a:uLnTx/>
                <a:uFillTx/>
                <a:latin typeface="Comic Sans MS" pitchFamily="66" charset="0"/>
                <a:cs typeface="Arial"/>
              </a:rPr>
              <a:t>clinical</a:t>
            </a:r>
            <a:r>
              <a:rPr kumimoji="0" lang="en-US" sz="4000" i="0" u="none" strike="noStrike" kern="0" cap="none" spc="0" normalizeH="0" noProof="0" dirty="0" smtClean="0">
                <a:ln>
                  <a:noFill/>
                </a:ln>
                <a:uLnTx/>
                <a:uFillTx/>
                <a:latin typeface="Comic Sans MS" pitchFamily="66" charset="0"/>
                <a:cs typeface="Arial"/>
              </a:rPr>
              <a:t> findings</a:t>
            </a:r>
            <a:endParaRPr lang="en-US" sz="4000" dirty="0"/>
          </a:p>
        </p:txBody>
      </p:sp>
      <p:sp>
        <p:nvSpPr>
          <p:cNvPr id="3" name="Content Placeholder 2"/>
          <p:cNvSpPr>
            <a:spLocks noGrp="1"/>
          </p:cNvSpPr>
          <p:nvPr>
            <p:ph idx="1"/>
          </p:nvPr>
        </p:nvSpPr>
        <p:spPr>
          <a:xfrm>
            <a:off x="838200" y="2698812"/>
            <a:ext cx="10515600" cy="4351338"/>
          </a:xfrm>
        </p:spPr>
        <p:txBody>
          <a:bodyPr>
            <a:normAutofit/>
          </a:bodyPr>
          <a:lstStyle/>
          <a:p>
            <a:pPr>
              <a:defRPr/>
            </a:pPr>
            <a:r>
              <a:rPr lang="en-US" b="1" dirty="0">
                <a:solidFill>
                  <a:srgbClr val="C00000"/>
                </a:solidFill>
              </a:rPr>
              <a:t>The patient is aware and adequate</a:t>
            </a:r>
            <a:r>
              <a:rPr lang="en-US" b="1" dirty="0" smtClean="0">
                <a:solidFill>
                  <a:srgbClr val="C00000"/>
                </a:solidFill>
              </a:rPr>
              <a:t>!!!</a:t>
            </a:r>
          </a:p>
          <a:p>
            <a:pPr marL="0" indent="0">
              <a:buNone/>
              <a:defRPr/>
            </a:pPr>
            <a:endParaRPr lang="en-US" b="1" dirty="0" smtClean="0">
              <a:solidFill>
                <a:srgbClr val="C00000"/>
              </a:solidFill>
            </a:endParaRPr>
          </a:p>
          <a:p>
            <a:pPr>
              <a:defRPr/>
            </a:pPr>
            <a:r>
              <a:rPr lang="en-US" b="1" dirty="0" smtClean="0"/>
              <a:t>Stiff neck</a:t>
            </a:r>
          </a:p>
          <a:p>
            <a:pPr>
              <a:defRPr/>
            </a:pPr>
            <a:r>
              <a:rPr lang="en-US" b="1" dirty="0" smtClean="0"/>
              <a:t>Meningeal signs</a:t>
            </a:r>
          </a:p>
          <a:p>
            <a:pPr>
              <a:defRPr/>
            </a:pPr>
            <a:r>
              <a:rPr lang="en-US" b="1" dirty="0" smtClean="0"/>
              <a:t>No </a:t>
            </a:r>
            <a:r>
              <a:rPr lang="en-US" b="1" dirty="0"/>
              <a:t>focal neurological </a:t>
            </a:r>
            <a:r>
              <a:rPr lang="en-US" b="1" dirty="0" smtClean="0"/>
              <a:t>deficits</a:t>
            </a:r>
          </a:p>
          <a:p>
            <a:pPr>
              <a:defRPr/>
            </a:pPr>
            <a:r>
              <a:rPr lang="en-US" b="1" dirty="0" smtClean="0"/>
              <a:t>Skin rash</a:t>
            </a: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307113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Acute viral meningitis</a:t>
            </a:r>
            <a:r>
              <a:rPr lang="sl-SI" dirty="0" smtClean="0">
                <a:latin typeface="Comic Sans MS" pitchFamily="66" charset="0"/>
              </a:rPr>
              <a:t> –</a:t>
            </a:r>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914986" y="2409509"/>
            <a:ext cx="10515600" cy="4351338"/>
          </a:xfrm>
        </p:spPr>
        <p:txBody>
          <a:bodyPr>
            <a:normAutofit lnSpcReduction="10000"/>
          </a:bodyPr>
          <a:lstStyle/>
          <a:p>
            <a:pPr>
              <a:buClr>
                <a:srgbClr val="C00000"/>
              </a:buClr>
              <a:defRPr/>
            </a:pPr>
            <a:r>
              <a:rPr lang="en-US" b="1" dirty="0" smtClean="0"/>
              <a:t>Liquor   </a:t>
            </a:r>
          </a:p>
          <a:p>
            <a:pPr marL="0" indent="0">
              <a:buClr>
                <a:srgbClr val="C00000"/>
              </a:buClr>
              <a:buNone/>
              <a:defRPr/>
            </a:pPr>
            <a:r>
              <a:rPr lang="en-US" b="1" dirty="0"/>
              <a:t> </a:t>
            </a:r>
            <a:r>
              <a:rPr lang="en-US" b="1" dirty="0" smtClean="0"/>
              <a:t>  - </a:t>
            </a:r>
            <a:r>
              <a:rPr lang="en-US" b="1" dirty="0"/>
              <a:t>proteinorachia (normal or mild hyperproteinorachia)   </a:t>
            </a:r>
            <a:endParaRPr lang="en-US" b="1" dirty="0" smtClean="0"/>
          </a:p>
          <a:p>
            <a:pPr marL="0" indent="0">
              <a:buClr>
                <a:srgbClr val="C00000"/>
              </a:buClr>
              <a:buNone/>
              <a:defRPr/>
            </a:pPr>
            <a:r>
              <a:rPr lang="en-US" b="1" dirty="0"/>
              <a:t> </a:t>
            </a:r>
            <a:r>
              <a:rPr lang="en-US" b="1" dirty="0" smtClean="0"/>
              <a:t>  - </a:t>
            </a:r>
            <a:r>
              <a:rPr lang="en-US" b="1" dirty="0"/>
              <a:t>lymphocytic pleocytosis up to 1000/mm3  </a:t>
            </a:r>
            <a:endParaRPr lang="en-US" b="1" dirty="0" smtClean="0"/>
          </a:p>
          <a:p>
            <a:pPr marL="0" indent="0">
              <a:buClr>
                <a:srgbClr val="C00000"/>
              </a:buClr>
              <a:buNone/>
              <a:defRPr/>
            </a:pPr>
            <a:r>
              <a:rPr lang="en-US" b="1" dirty="0"/>
              <a:t> </a:t>
            </a:r>
            <a:r>
              <a:rPr lang="en-US" b="1" dirty="0" smtClean="0"/>
              <a:t>  </a:t>
            </a:r>
            <a:r>
              <a:rPr lang="en-US" b="1" dirty="0"/>
              <a:t>- glycorachia (normal or mild </a:t>
            </a:r>
            <a:r>
              <a:rPr lang="en-US" b="1" dirty="0" smtClean="0"/>
              <a:t>hypoglycorachia)</a:t>
            </a:r>
          </a:p>
          <a:p>
            <a:pPr marL="0" indent="0">
              <a:buClr>
                <a:srgbClr val="C00000"/>
              </a:buClr>
              <a:buNone/>
              <a:defRPr/>
            </a:pPr>
            <a:endParaRPr lang="en-US" b="1" dirty="0"/>
          </a:p>
          <a:p>
            <a:pPr>
              <a:buClr>
                <a:srgbClr val="C00000"/>
              </a:buClr>
              <a:defRPr/>
            </a:pPr>
            <a:r>
              <a:rPr lang="en-US" b="1" dirty="0" smtClean="0"/>
              <a:t>   Fundus </a:t>
            </a:r>
            <a:r>
              <a:rPr lang="en-US" b="1" dirty="0"/>
              <a:t>- a normal </a:t>
            </a:r>
            <a:r>
              <a:rPr lang="en-US" b="1" dirty="0" smtClean="0"/>
              <a:t>finding</a:t>
            </a:r>
          </a:p>
          <a:p>
            <a:pPr marL="0" indent="0">
              <a:buClr>
                <a:srgbClr val="C00000"/>
              </a:buClr>
              <a:buNone/>
              <a:defRPr/>
            </a:pPr>
            <a:endParaRPr lang="en-US" b="1" dirty="0"/>
          </a:p>
          <a:p>
            <a:pPr>
              <a:buClr>
                <a:srgbClr val="C00000"/>
              </a:buClr>
              <a:defRPr/>
            </a:pPr>
            <a:r>
              <a:rPr lang="en-US" b="1" dirty="0" smtClean="0"/>
              <a:t>   CT- </a:t>
            </a:r>
            <a:r>
              <a:rPr lang="en-US" b="1" dirty="0"/>
              <a:t>not useful</a:t>
            </a:r>
            <a:endParaRPr lang="sl-SI" b="1" dirty="0"/>
          </a:p>
          <a:p>
            <a:pPr>
              <a:buNone/>
              <a:defRPr/>
            </a:pPr>
            <a:r>
              <a:rPr lang="sl-SI" dirty="0"/>
              <a:t>  </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258930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Comic Sans MS" pitchFamily="66" charset="0"/>
              </a:rPr>
              <a:t>Acute viral meningitis</a:t>
            </a:r>
            <a:r>
              <a:rPr lang="sl-SI" dirty="0">
                <a:solidFill>
                  <a:prstClr val="black"/>
                </a:solidFill>
                <a:latin typeface="Comic Sans MS" pitchFamily="66" charset="0"/>
              </a:rPr>
              <a:t> –</a:t>
            </a:r>
            <a:r>
              <a:rPr lang="en-US" dirty="0">
                <a:solidFill>
                  <a:prstClr val="black"/>
                </a:solidFill>
                <a:latin typeface="Comic Sans MS" pitchFamily="66" charset="0"/>
              </a:rPr>
              <a:t>diagnosis</a:t>
            </a:r>
            <a:endParaRPr lang="en-US" dirty="0"/>
          </a:p>
        </p:txBody>
      </p:sp>
      <p:sp>
        <p:nvSpPr>
          <p:cNvPr id="3" name="Content Placeholder 2"/>
          <p:cNvSpPr>
            <a:spLocks noGrp="1"/>
          </p:cNvSpPr>
          <p:nvPr>
            <p:ph idx="1"/>
          </p:nvPr>
        </p:nvSpPr>
        <p:spPr>
          <a:xfrm>
            <a:off x="838200" y="2289858"/>
            <a:ext cx="10515600" cy="4351338"/>
          </a:xfrm>
        </p:spPr>
        <p:txBody>
          <a:bodyPr>
            <a:normAutofit/>
          </a:bodyPr>
          <a:lstStyle/>
          <a:p>
            <a:pPr>
              <a:defRPr/>
            </a:pPr>
            <a:endParaRPr lang="sl-SI" dirty="0"/>
          </a:p>
          <a:p>
            <a:pPr>
              <a:buClr>
                <a:srgbClr val="C00000"/>
              </a:buClr>
              <a:defRPr/>
            </a:pPr>
            <a:r>
              <a:rPr lang="en-US" dirty="0" smtClean="0"/>
              <a:t>ELISA or PCR tests for virus</a:t>
            </a:r>
          </a:p>
          <a:p>
            <a:pPr>
              <a:buClr>
                <a:srgbClr val="C00000"/>
              </a:buClr>
              <a:defRPr/>
            </a:pPr>
            <a:endParaRPr lang="sl-SI" dirty="0"/>
          </a:p>
          <a:p>
            <a:pPr>
              <a:buClr>
                <a:srgbClr val="C00000"/>
              </a:buClr>
              <a:defRPr/>
            </a:pPr>
            <a:r>
              <a:rPr lang="en-US" dirty="0"/>
              <a:t>Recurrent meningitis- suspicion of                 </a:t>
            </a:r>
            <a:endParaRPr lang="en-US" dirty="0" smtClean="0"/>
          </a:p>
          <a:p>
            <a:pPr marL="0" indent="0">
              <a:buClr>
                <a:srgbClr val="C00000"/>
              </a:buClr>
              <a:buNone/>
              <a:defRPr/>
            </a:pPr>
            <a:r>
              <a:rPr lang="en-US" dirty="0" smtClean="0"/>
              <a:t>              -Lyme </a:t>
            </a:r>
            <a:r>
              <a:rPr lang="en-US" dirty="0"/>
              <a:t>disease                  </a:t>
            </a:r>
            <a:endParaRPr lang="en-US" dirty="0" smtClean="0"/>
          </a:p>
          <a:p>
            <a:pPr marL="0" indent="0">
              <a:buClr>
                <a:srgbClr val="C00000"/>
              </a:buClr>
              <a:buNone/>
              <a:defRPr/>
            </a:pPr>
            <a:r>
              <a:rPr lang="en-US" dirty="0"/>
              <a:t> </a:t>
            </a:r>
            <a:r>
              <a:rPr lang="en-US" dirty="0" smtClean="0"/>
              <a:t>             -Syphilis                </a:t>
            </a:r>
          </a:p>
          <a:p>
            <a:pPr marL="0" indent="0">
              <a:buClr>
                <a:srgbClr val="C00000"/>
              </a:buClr>
              <a:buNone/>
              <a:defRPr/>
            </a:pPr>
            <a:r>
              <a:rPr lang="en-US" dirty="0"/>
              <a:t> </a:t>
            </a:r>
            <a:r>
              <a:rPr lang="en-US" dirty="0" smtClean="0"/>
              <a:t>             -Vasculitis</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107658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Viral meningitis</a:t>
            </a:r>
            <a:r>
              <a:rPr lang="sl-SI" dirty="0" smtClean="0">
                <a:latin typeface="Comic Sans MS" pitchFamily="66" charset="0"/>
              </a:rPr>
              <a:t>-</a:t>
            </a:r>
            <a:r>
              <a:rPr lang="en-US" dirty="0" smtClean="0">
                <a:latin typeface="Comic Sans MS" pitchFamily="66" charset="0"/>
              </a:rPr>
              <a:t>treatment</a:t>
            </a:r>
            <a:endParaRPr lang="en-US" dirty="0"/>
          </a:p>
        </p:txBody>
      </p:sp>
      <p:sp>
        <p:nvSpPr>
          <p:cNvPr id="3" name="Content Placeholder 2"/>
          <p:cNvSpPr>
            <a:spLocks noGrp="1"/>
          </p:cNvSpPr>
          <p:nvPr>
            <p:ph idx="1"/>
          </p:nvPr>
        </p:nvSpPr>
        <p:spPr>
          <a:xfrm>
            <a:off x="838200" y="2506662"/>
            <a:ext cx="10515600" cy="4351338"/>
          </a:xfrm>
        </p:spPr>
        <p:txBody>
          <a:bodyPr>
            <a:normAutofit/>
          </a:bodyPr>
          <a:lstStyle/>
          <a:p>
            <a:r>
              <a:rPr lang="en-US" b="1" dirty="0" smtClean="0">
                <a:hlinkClick r:id="rId2"/>
              </a:rPr>
              <a:t>Antibiotics</a:t>
            </a:r>
            <a:r>
              <a:rPr lang="en-US" b="1" dirty="0"/>
              <a:t> </a:t>
            </a:r>
            <a:endParaRPr lang="en-US" b="1" dirty="0" smtClean="0"/>
          </a:p>
          <a:p>
            <a:r>
              <a:rPr lang="en-US" b="1" dirty="0" smtClean="0">
                <a:hlinkClick r:id="rId3"/>
              </a:rPr>
              <a:t>Antivirals</a:t>
            </a:r>
            <a:r>
              <a:rPr lang="en-US" b="1" dirty="0" smtClean="0"/>
              <a:t> - </a:t>
            </a:r>
            <a:r>
              <a:rPr lang="en-US" dirty="0" smtClean="0"/>
              <a:t>Acyclovir </a:t>
            </a:r>
            <a:r>
              <a:rPr lang="en-US" dirty="0"/>
              <a:t>can treat viral infections caused by herpes simplex and varicella zoster. Several antiviral medications can treat </a:t>
            </a:r>
            <a:r>
              <a:rPr lang="en-US" dirty="0" smtClean="0"/>
              <a:t>influenza</a:t>
            </a:r>
            <a:endParaRPr lang="en-US" dirty="0"/>
          </a:p>
          <a:p>
            <a:r>
              <a:rPr lang="en-US" b="1" dirty="0" smtClean="0">
                <a:hlinkClick r:id="rId4"/>
              </a:rPr>
              <a:t>Corticosteroids</a:t>
            </a:r>
            <a:r>
              <a:rPr lang="en-US" b="1" dirty="0"/>
              <a:t> </a:t>
            </a:r>
            <a:r>
              <a:rPr lang="en-US" b="1" dirty="0" smtClean="0"/>
              <a:t>- </a:t>
            </a:r>
            <a:r>
              <a:rPr lang="en-US" dirty="0" smtClean="0"/>
              <a:t>dexamethasone </a:t>
            </a:r>
            <a:r>
              <a:rPr lang="en-US" dirty="0"/>
              <a:t>or </a:t>
            </a:r>
            <a:r>
              <a:rPr lang="en-US" dirty="0" smtClean="0"/>
              <a:t>prednisone reduce inflammation</a:t>
            </a:r>
            <a:endParaRPr lang="en-US" dirty="0"/>
          </a:p>
          <a:p>
            <a:r>
              <a:rPr lang="en-US" b="1" dirty="0"/>
              <a:t>Pain </a:t>
            </a:r>
            <a:r>
              <a:rPr lang="en-US" b="1" dirty="0" smtClean="0"/>
              <a:t>relievers</a:t>
            </a:r>
            <a:endParaRPr lang="en-US" dirty="0"/>
          </a:p>
          <a:p>
            <a:r>
              <a:rPr lang="en-US" b="1" dirty="0">
                <a:hlinkClick r:id="rId5"/>
              </a:rPr>
              <a:t>IV </a:t>
            </a:r>
            <a:r>
              <a:rPr lang="en-US" b="1" dirty="0" smtClean="0">
                <a:hlinkClick r:id="rId5"/>
              </a:rPr>
              <a:t>fluids</a:t>
            </a:r>
            <a:endParaRPr lang="en-U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364798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mic Sans MS" panose="030F0702030302020204" pitchFamily="66" charset="0"/>
              </a:rPr>
              <a:t>Clinical manifestation</a:t>
            </a:r>
          </a:p>
        </p:txBody>
      </p:sp>
      <p:sp>
        <p:nvSpPr>
          <p:cNvPr id="3" name="Content Placeholder 2"/>
          <p:cNvSpPr>
            <a:spLocks noGrp="1"/>
          </p:cNvSpPr>
          <p:nvPr>
            <p:ph idx="1"/>
          </p:nvPr>
        </p:nvSpPr>
        <p:spPr>
          <a:xfrm>
            <a:off x="838200" y="2285999"/>
            <a:ext cx="10515600" cy="3890963"/>
          </a:xfrm>
        </p:spPr>
        <p:txBody>
          <a:bodyPr/>
          <a:lstStyle/>
          <a:p>
            <a:pPr>
              <a:buClr>
                <a:srgbClr val="C00000"/>
              </a:buClr>
            </a:pPr>
            <a:r>
              <a:rPr lang="sr-Latn-RS" dirty="0" smtClean="0"/>
              <a:t>Acute</a:t>
            </a:r>
            <a:endParaRPr lang="sr-Cyrl-RS" dirty="0" smtClean="0"/>
          </a:p>
          <a:p>
            <a:pPr marL="0" indent="0">
              <a:buClr>
                <a:srgbClr val="C00000"/>
              </a:buClr>
              <a:buNone/>
            </a:pPr>
            <a:endParaRPr lang="en-US" dirty="0" smtClean="0"/>
          </a:p>
          <a:p>
            <a:pPr>
              <a:buClr>
                <a:srgbClr val="C00000"/>
              </a:buClr>
            </a:pPr>
            <a:r>
              <a:rPr lang="sr-Latn-RS" dirty="0" smtClean="0"/>
              <a:t>Subacute</a:t>
            </a:r>
            <a:endParaRPr lang="sr-Cyrl-RS" dirty="0" smtClean="0"/>
          </a:p>
          <a:p>
            <a:pPr>
              <a:buClr>
                <a:srgbClr val="C00000"/>
              </a:buClr>
            </a:pPr>
            <a:endParaRPr lang="sr-Cyrl-RS" dirty="0"/>
          </a:p>
          <a:p>
            <a:pPr>
              <a:buClr>
                <a:srgbClr val="C00000"/>
              </a:buClr>
            </a:pPr>
            <a:r>
              <a:rPr lang="sr-Latn-RS" dirty="0" smtClean="0"/>
              <a:t>Chronic</a:t>
            </a:r>
            <a:endParaRPr lang="en-US" dirty="0"/>
          </a:p>
        </p:txBody>
      </p:sp>
      <p:cxnSp>
        <p:nvCxnSpPr>
          <p:cNvPr id="4" name="Straight Connector 3"/>
          <p:cNvCxnSpPr/>
          <p:nvPr/>
        </p:nvCxnSpPr>
        <p:spPr>
          <a:xfrm flipV="1">
            <a:off x="852268" y="1336430"/>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962100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Comic Sans MS" panose="030F0702030302020204" pitchFamily="66" charset="0"/>
              </a:rPr>
              <a:t>Viral encephalitis</a:t>
            </a:r>
            <a:endParaRPr lang="en-US" sz="3600" dirty="0">
              <a:latin typeface="Comic Sans MS" panose="030F0702030302020204" pitchFamily="66" charset="0"/>
            </a:endParaRPr>
          </a:p>
        </p:txBody>
      </p:sp>
      <p:sp>
        <p:nvSpPr>
          <p:cNvPr id="3" name="Content Placeholder 2"/>
          <p:cNvSpPr>
            <a:spLocks noGrp="1"/>
          </p:cNvSpPr>
          <p:nvPr>
            <p:ph idx="1"/>
          </p:nvPr>
        </p:nvSpPr>
        <p:spPr>
          <a:xfrm>
            <a:off x="601134" y="2285385"/>
            <a:ext cx="6849533" cy="4351338"/>
          </a:xfrm>
        </p:spPr>
        <p:txBody>
          <a:bodyPr>
            <a:normAutofit lnSpcReduction="10000"/>
          </a:bodyPr>
          <a:lstStyle/>
          <a:p>
            <a:pPr marL="0" indent="0">
              <a:buNone/>
            </a:pPr>
            <a:r>
              <a:rPr lang="en-US" b="1" dirty="0"/>
              <a:t>Frequent causes- </a:t>
            </a:r>
            <a:r>
              <a:rPr lang="en-US" dirty="0" smtClean="0"/>
              <a:t>Enteroviruses, Arboviruses, HIV, Herpes simplex, </a:t>
            </a:r>
            <a:r>
              <a:rPr lang="en-US" dirty="0"/>
              <a:t>Varicella zoster</a:t>
            </a:r>
            <a:endParaRPr lang="en-US" dirty="0" smtClean="0"/>
          </a:p>
          <a:p>
            <a:pPr marL="0" indent="0">
              <a:buNone/>
            </a:pPr>
            <a:endParaRPr lang="en-US" dirty="0"/>
          </a:p>
          <a:p>
            <a:pPr marL="0" indent="0">
              <a:buNone/>
            </a:pPr>
            <a:r>
              <a:rPr lang="en-US" dirty="0" smtClean="0"/>
              <a:t>Viruses </a:t>
            </a:r>
            <a:r>
              <a:rPr lang="en-US" dirty="0"/>
              <a:t>invade the host outside the central nervous system and then reach the spinal cord and brain via </a:t>
            </a:r>
            <a:r>
              <a:rPr lang="en-US" dirty="0" smtClean="0"/>
              <a:t/>
            </a:r>
            <a:br>
              <a:rPr lang="en-US" dirty="0" smtClean="0"/>
            </a:br>
            <a:endParaRPr lang="en-US" dirty="0" smtClean="0"/>
          </a:p>
          <a:p>
            <a:r>
              <a:rPr lang="en-US" dirty="0"/>
              <a:t>H</a:t>
            </a:r>
            <a:r>
              <a:rPr lang="en-US" dirty="0" smtClean="0"/>
              <a:t>ematogenous </a:t>
            </a:r>
            <a:r>
              <a:rPr lang="en-US" dirty="0"/>
              <a:t>spread or </a:t>
            </a:r>
            <a:endParaRPr lang="en-US" dirty="0" smtClean="0"/>
          </a:p>
          <a:p>
            <a:r>
              <a:rPr lang="en-US" dirty="0" smtClean="0"/>
              <a:t>Retrograde </a:t>
            </a:r>
            <a:r>
              <a:rPr lang="en-US" dirty="0"/>
              <a:t>manner from nerve </a:t>
            </a:r>
            <a:r>
              <a:rPr lang="en-US" dirty="0" smtClean="0"/>
              <a:t>endings</a:t>
            </a:r>
            <a:r>
              <a:rPr lang="en-US" b="1" dirty="0"/>
              <a:t> </a:t>
            </a:r>
            <a:r>
              <a:rPr lang="en-US" dirty="0" smtClean="0"/>
              <a:t>(</a:t>
            </a:r>
            <a:r>
              <a:rPr lang="sr-Latn-RS" altLang="en-US" dirty="0" smtClean="0"/>
              <a:t>HSV, VZV</a:t>
            </a:r>
            <a:r>
              <a:rPr lang="en-US" altLang="en-US" dirty="0" smtClean="0"/>
              <a:t>, </a:t>
            </a:r>
            <a:r>
              <a:rPr lang="en-US" altLang="en-US" dirty="0"/>
              <a:t>rabies)</a:t>
            </a:r>
            <a:endParaRPr lang="en-US" dirty="0"/>
          </a:p>
        </p:txBody>
      </p:sp>
      <p:cxnSp>
        <p:nvCxnSpPr>
          <p:cNvPr id="4" name="Straight Connector 3"/>
          <p:cNvCxnSpPr/>
          <p:nvPr/>
        </p:nvCxnSpPr>
        <p:spPr>
          <a:xfrm flipV="1">
            <a:off x="838200" y="1471723"/>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006969" y="2285385"/>
            <a:ext cx="4185031" cy="4584589"/>
          </a:xfrm>
          <a:prstGeom prst="rect">
            <a:avLst/>
          </a:prstGeom>
        </p:spPr>
      </p:pic>
    </p:spTree>
    <p:extLst>
      <p:ext uri="{BB962C8B-B14F-4D97-AF65-F5344CB8AC3E}">
        <p14:creationId xmlns:p14="http://schemas.microsoft.com/office/powerpoint/2010/main" xmlns="" val="7772139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Herpes simplex virus</a:t>
            </a:r>
            <a:endParaRPr lang="en-US" dirty="0">
              <a:latin typeface="Comic Sans MS" panose="030F0702030302020204" pitchFamily="66" charset="0"/>
            </a:endParaRPr>
          </a:p>
        </p:txBody>
      </p:sp>
      <p:sp>
        <p:nvSpPr>
          <p:cNvPr id="3" name="Content Placeholder 2"/>
          <p:cNvSpPr>
            <a:spLocks noGrp="1"/>
          </p:cNvSpPr>
          <p:nvPr>
            <p:ph idx="1"/>
          </p:nvPr>
        </p:nvSpPr>
        <p:spPr>
          <a:xfrm>
            <a:off x="736600" y="2318231"/>
            <a:ext cx="10515600" cy="4351338"/>
          </a:xfrm>
        </p:spPr>
        <p:txBody>
          <a:bodyPr/>
          <a:lstStyle/>
          <a:p>
            <a:pPr>
              <a:buClr>
                <a:srgbClr val="C00000"/>
              </a:buClr>
              <a:defRPr/>
            </a:pPr>
            <a:r>
              <a:rPr lang="en-US" b="1" dirty="0" smtClean="0"/>
              <a:t>The </a:t>
            </a:r>
            <a:r>
              <a:rPr lang="en-US" b="1" dirty="0"/>
              <a:t>most common </a:t>
            </a:r>
            <a:r>
              <a:rPr lang="en-US" b="1" dirty="0" smtClean="0"/>
              <a:t>cause of viral encephalitis</a:t>
            </a:r>
          </a:p>
          <a:p>
            <a:pPr>
              <a:buClr>
                <a:srgbClr val="C00000"/>
              </a:buClr>
              <a:defRPr/>
            </a:pPr>
            <a:endParaRPr lang="en-US" dirty="0"/>
          </a:p>
          <a:p>
            <a:pPr>
              <a:buClr>
                <a:srgbClr val="C00000"/>
              </a:buClr>
              <a:defRPr/>
            </a:pPr>
            <a:r>
              <a:rPr lang="sr-Latn-CS" dirty="0" smtClean="0"/>
              <a:t>Herpes </a:t>
            </a:r>
            <a:r>
              <a:rPr lang="sr-Latn-CS" dirty="0"/>
              <a:t>simplex </a:t>
            </a:r>
            <a:r>
              <a:rPr lang="en-US" dirty="0"/>
              <a:t>t</a:t>
            </a:r>
            <a:r>
              <a:rPr lang="en-US" dirty="0" smtClean="0"/>
              <a:t>ype</a:t>
            </a:r>
            <a:r>
              <a:rPr lang="sr-Latn-CS" dirty="0" smtClean="0"/>
              <a:t> </a:t>
            </a:r>
            <a:r>
              <a:rPr lang="sr-Latn-CS" dirty="0"/>
              <a:t>1  (HSV-1</a:t>
            </a:r>
            <a:r>
              <a:rPr lang="sr-Latn-CS" dirty="0" smtClean="0"/>
              <a:t>)</a:t>
            </a:r>
            <a:r>
              <a:rPr lang="en-US" dirty="0" smtClean="0"/>
              <a:t> –oral lesions</a:t>
            </a:r>
            <a:r>
              <a:rPr lang="sr-Latn-CS" dirty="0" smtClean="0"/>
              <a:t> </a:t>
            </a:r>
            <a:endParaRPr lang="sr-Cyrl-RS" dirty="0" smtClean="0"/>
          </a:p>
          <a:p>
            <a:pPr>
              <a:buClr>
                <a:srgbClr val="C00000"/>
              </a:buClr>
              <a:defRPr/>
            </a:pPr>
            <a:r>
              <a:rPr lang="sr-Latn-RS" dirty="0" smtClean="0"/>
              <a:t>H</a:t>
            </a:r>
            <a:r>
              <a:rPr lang="sr-Latn-CS" dirty="0" smtClean="0"/>
              <a:t>erpes </a:t>
            </a:r>
            <a:r>
              <a:rPr lang="sr-Latn-CS" dirty="0"/>
              <a:t>simplex </a:t>
            </a:r>
            <a:r>
              <a:rPr lang="en-US" dirty="0" smtClean="0"/>
              <a:t>type</a:t>
            </a:r>
            <a:r>
              <a:rPr lang="sr-Latn-CS" dirty="0" smtClean="0"/>
              <a:t> </a:t>
            </a:r>
            <a:r>
              <a:rPr lang="sr-Latn-CS" dirty="0"/>
              <a:t>2  (HSV-2) </a:t>
            </a:r>
            <a:r>
              <a:rPr lang="en-US" dirty="0" smtClean="0"/>
              <a:t>–genital lesions</a:t>
            </a:r>
            <a:endParaRPr lang="sr-Latn-RS" dirty="0" smtClean="0"/>
          </a:p>
          <a:p>
            <a:pPr>
              <a:buClr>
                <a:srgbClr val="C00000"/>
              </a:buClr>
              <a:defRPr/>
            </a:pPr>
            <a:r>
              <a:rPr lang="sr-Latn-RS" dirty="0" smtClean="0"/>
              <a:t>C</a:t>
            </a:r>
            <a:r>
              <a:rPr lang="sr-Latn-CS" dirty="0" smtClean="0"/>
              <a:t>itomegalo </a:t>
            </a:r>
            <a:r>
              <a:rPr lang="sr-Latn-CS" dirty="0"/>
              <a:t>virus </a:t>
            </a:r>
            <a:r>
              <a:rPr lang="sr-Cyrl-RS" dirty="0" smtClean="0"/>
              <a:t>(</a:t>
            </a:r>
            <a:r>
              <a:rPr lang="sr-Latn-CS" dirty="0" smtClean="0"/>
              <a:t>CMV</a:t>
            </a:r>
            <a:r>
              <a:rPr lang="sr-Cyrl-RS" dirty="0" smtClean="0"/>
              <a:t>)</a:t>
            </a:r>
            <a:endParaRPr lang="sr-Latn-RS" dirty="0" smtClean="0"/>
          </a:p>
          <a:p>
            <a:pPr>
              <a:buClr>
                <a:srgbClr val="C00000"/>
              </a:buClr>
              <a:defRPr/>
            </a:pPr>
            <a:r>
              <a:rPr lang="sr-Latn-RS" dirty="0" smtClean="0"/>
              <a:t>V</a:t>
            </a:r>
            <a:r>
              <a:rPr lang="sr-Latn-CS" dirty="0" smtClean="0"/>
              <a:t>ari</a:t>
            </a:r>
            <a:r>
              <a:rPr lang="sr-Latn-RS" dirty="0" smtClean="0"/>
              <a:t>c</a:t>
            </a:r>
            <a:r>
              <a:rPr lang="sr-Latn-CS" dirty="0" smtClean="0"/>
              <a:t>ella </a:t>
            </a:r>
            <a:r>
              <a:rPr lang="sr-Latn-RS" dirty="0"/>
              <a:t>z</a:t>
            </a:r>
            <a:r>
              <a:rPr lang="sr-Latn-CS" dirty="0" smtClean="0"/>
              <a:t>oster </a:t>
            </a:r>
            <a:r>
              <a:rPr lang="sr-Latn-CS" dirty="0"/>
              <a:t>virus </a:t>
            </a:r>
            <a:r>
              <a:rPr lang="sr-Cyrl-RS" dirty="0"/>
              <a:t>(</a:t>
            </a:r>
            <a:r>
              <a:rPr lang="sr-Latn-CS" dirty="0" smtClean="0"/>
              <a:t>VZV</a:t>
            </a:r>
            <a:r>
              <a:rPr lang="sr-Cyrl-RS" dirty="0" smtClean="0"/>
              <a:t>)</a:t>
            </a:r>
            <a:endParaRPr lang="sr-Latn-C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640200" y="3330222"/>
            <a:ext cx="3551800" cy="3527778"/>
          </a:xfrm>
          <a:prstGeom prst="rect">
            <a:avLst/>
          </a:prstGeom>
        </p:spPr>
      </p:pic>
    </p:spTree>
    <p:extLst>
      <p:ext uri="{BB962C8B-B14F-4D97-AF65-F5344CB8AC3E}">
        <p14:creationId xmlns:p14="http://schemas.microsoft.com/office/powerpoint/2010/main" xmlns="" val="40332961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HSV encephalitis</a:t>
            </a:r>
            <a:endParaRPr lang="en-US" dirty="0">
              <a:latin typeface="Comic Sans MS" panose="030F0702030302020204" pitchFamily="66" charset="0"/>
            </a:endParaRPr>
          </a:p>
        </p:txBody>
      </p:sp>
      <p:sp>
        <p:nvSpPr>
          <p:cNvPr id="3" name="Content Placeholder 2"/>
          <p:cNvSpPr>
            <a:spLocks noGrp="1"/>
          </p:cNvSpPr>
          <p:nvPr>
            <p:ph idx="1"/>
          </p:nvPr>
        </p:nvSpPr>
        <p:spPr>
          <a:xfrm>
            <a:off x="714681" y="2164781"/>
            <a:ext cx="10792691" cy="4351338"/>
          </a:xfrm>
        </p:spPr>
        <p:txBody>
          <a:bodyPr>
            <a:normAutofit fontScale="92500" lnSpcReduction="10000"/>
          </a:bodyPr>
          <a:lstStyle/>
          <a:p>
            <a:pPr>
              <a:buClr>
                <a:srgbClr val="C00000"/>
              </a:buClr>
            </a:pPr>
            <a:r>
              <a:rPr lang="en-US" dirty="0">
                <a:solidFill>
                  <a:srgbClr val="000000"/>
                </a:solidFill>
                <a:latin typeface="Times New Roman" panose="02020603050405020304" pitchFamily="18" charset="0"/>
              </a:rPr>
              <a:t>Herpes simplex encephalitis is an acute or subacute illness associated with focal or global cerebral dysfunction caused by herpes </a:t>
            </a:r>
            <a:r>
              <a:rPr lang="en-US" dirty="0" smtClean="0">
                <a:solidFill>
                  <a:srgbClr val="000000"/>
                </a:solidFill>
                <a:latin typeface="Times New Roman" panose="02020603050405020304" pitchFamily="18" charset="0"/>
              </a:rPr>
              <a:t>simplex</a:t>
            </a:r>
          </a:p>
          <a:p>
            <a:pPr marL="0" indent="0">
              <a:buClr>
                <a:srgbClr val="C00000"/>
              </a:buClr>
              <a:buNone/>
            </a:pPr>
            <a:endParaRPr lang="en-US" dirty="0" smtClean="0"/>
          </a:p>
          <a:p>
            <a:pPr>
              <a:buClr>
                <a:srgbClr val="C00000"/>
              </a:buClr>
            </a:pPr>
            <a:r>
              <a:rPr lang="en-US" dirty="0" smtClean="0"/>
              <a:t>Primary </a:t>
            </a:r>
            <a:r>
              <a:rPr lang="en-US" dirty="0"/>
              <a:t>encephalitis     </a:t>
            </a:r>
            <a:endParaRPr lang="en-US" dirty="0" smtClean="0"/>
          </a:p>
          <a:p>
            <a:pPr marL="0" indent="0">
              <a:buClr>
                <a:srgbClr val="C00000"/>
              </a:buClr>
              <a:buNone/>
            </a:pPr>
            <a:r>
              <a:rPr lang="en-US" dirty="0"/>
              <a:t> </a:t>
            </a:r>
            <a:r>
              <a:rPr lang="en-US" dirty="0" smtClean="0"/>
              <a:t>  </a:t>
            </a:r>
            <a:r>
              <a:rPr lang="en-US" dirty="0"/>
              <a:t>- hematogenous      </a:t>
            </a:r>
            <a:endParaRPr lang="en-US" dirty="0" smtClean="0"/>
          </a:p>
          <a:p>
            <a:pPr marL="0" indent="0">
              <a:buClr>
                <a:srgbClr val="C00000"/>
              </a:buClr>
              <a:buNone/>
            </a:pPr>
            <a:r>
              <a:rPr lang="en-US" dirty="0"/>
              <a:t> </a:t>
            </a:r>
            <a:r>
              <a:rPr lang="en-US" dirty="0" smtClean="0"/>
              <a:t>  - </a:t>
            </a:r>
            <a:r>
              <a:rPr lang="en-US" dirty="0"/>
              <a:t>by a neurogenic route, from the entry site it spreads along the axon to the ganglia,        then into nervous </a:t>
            </a:r>
            <a:r>
              <a:rPr lang="en-US" dirty="0" smtClean="0"/>
              <a:t>tissue</a:t>
            </a:r>
          </a:p>
          <a:p>
            <a:pPr marL="0" indent="0">
              <a:buClr>
                <a:srgbClr val="C00000"/>
              </a:buClr>
              <a:buNone/>
            </a:pPr>
            <a:endParaRPr lang="en-US" dirty="0"/>
          </a:p>
          <a:p>
            <a:pPr>
              <a:buClr>
                <a:srgbClr val="C00000"/>
              </a:buClr>
            </a:pPr>
            <a:r>
              <a:rPr lang="en-US" dirty="0" smtClean="0"/>
              <a:t>After </a:t>
            </a:r>
            <a:r>
              <a:rPr lang="en-US" dirty="0"/>
              <a:t>an early primary infection, HSV1 remains latent in the trigeminal ganglia, from which later, by reactivation, it reaches the brain and spinal cord via the nerve fibers of the trigeminal </a:t>
            </a:r>
            <a:r>
              <a:rPr lang="en-US" dirty="0" smtClean="0"/>
              <a:t>nerve</a:t>
            </a:r>
            <a:endParaRPr lang="sr-Cyrl-RS" dirty="0" smtClean="0"/>
          </a:p>
          <a:p>
            <a:pPr>
              <a:buFontTx/>
              <a:buChar char="-"/>
            </a:pPr>
            <a:endParaRPr lang="sr-Cyrl-RS" dirty="0"/>
          </a:p>
          <a:p>
            <a:pPr marL="0" indent="0">
              <a:buNone/>
            </a:pPr>
            <a:endParaRPr lang="sr-Cyrl-RS" dirty="0" smtClean="0"/>
          </a:p>
          <a:p>
            <a:pPr marL="0" indent="0">
              <a:buNone/>
            </a:pPr>
            <a:endParaRPr lang="en-US" dirty="0" smtClean="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812734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63068" cy="1325563"/>
          </a:xfrm>
        </p:spPr>
        <p:txBody>
          <a:bodyPr>
            <a:normAutofit/>
          </a:bodyPr>
          <a:lstStyle/>
          <a:p>
            <a:r>
              <a:rPr lang="en-US" sz="3600" dirty="0" smtClean="0">
                <a:latin typeface="Comic Sans MS" panose="030F0702030302020204" pitchFamily="66" charset="0"/>
              </a:rPr>
              <a:t>HSV encephalitis-symptoms and signs</a:t>
            </a:r>
            <a:endParaRPr lang="en-US" sz="3600" dirty="0">
              <a:latin typeface="Comic Sans MS" panose="030F0702030302020204" pitchFamily="66" charset="0"/>
            </a:endParaRPr>
          </a:p>
        </p:txBody>
      </p:sp>
      <p:sp>
        <p:nvSpPr>
          <p:cNvPr id="3" name="Content Placeholder 2"/>
          <p:cNvSpPr>
            <a:spLocks noGrp="1"/>
          </p:cNvSpPr>
          <p:nvPr>
            <p:ph idx="1"/>
          </p:nvPr>
        </p:nvSpPr>
        <p:spPr>
          <a:xfrm>
            <a:off x="838200" y="1690688"/>
            <a:ext cx="10515600" cy="5063050"/>
          </a:xfrm>
        </p:spPr>
        <p:txBody>
          <a:bodyPr>
            <a:normAutofit fontScale="92500"/>
          </a:bodyPr>
          <a:lstStyle/>
          <a:p>
            <a:pPr>
              <a:buClr>
                <a:srgbClr val="C00000"/>
              </a:buClr>
            </a:pPr>
            <a:r>
              <a:rPr lang="en-US" dirty="0">
                <a:solidFill>
                  <a:srgbClr val="000000"/>
                </a:solidFill>
              </a:rPr>
              <a:t>The clinical presentation of herpes encephalitis can be acute or </a:t>
            </a:r>
            <a:r>
              <a:rPr lang="en-US" dirty="0" smtClean="0">
                <a:solidFill>
                  <a:srgbClr val="000000"/>
                </a:solidFill>
              </a:rPr>
              <a:t>subacute</a:t>
            </a:r>
          </a:p>
          <a:p>
            <a:pPr>
              <a:buClr>
                <a:srgbClr val="C00000"/>
              </a:buClr>
            </a:pPr>
            <a:r>
              <a:rPr lang="en-US" dirty="0" smtClean="0">
                <a:solidFill>
                  <a:srgbClr val="000000"/>
                </a:solidFill>
              </a:rPr>
              <a:t>A </a:t>
            </a:r>
            <a:r>
              <a:rPr lang="en-US" dirty="0">
                <a:solidFill>
                  <a:srgbClr val="000000"/>
                </a:solidFill>
              </a:rPr>
              <a:t>prodromal phase of fever</a:t>
            </a:r>
            <a:r>
              <a:rPr lang="en-US" dirty="0" smtClean="0">
                <a:solidFill>
                  <a:srgbClr val="000000"/>
                </a:solidFill>
              </a:rPr>
              <a:t>, </a:t>
            </a:r>
            <a:r>
              <a:rPr lang="en-US" dirty="0">
                <a:solidFill>
                  <a:srgbClr val="000000"/>
                </a:solidFill>
              </a:rPr>
              <a:t>headache, and nausea often precedes more severe neurologic </a:t>
            </a:r>
            <a:r>
              <a:rPr lang="en-US" dirty="0" smtClean="0">
                <a:solidFill>
                  <a:srgbClr val="000000"/>
                </a:solidFill>
              </a:rPr>
              <a:t>symptoms</a:t>
            </a:r>
          </a:p>
          <a:p>
            <a:pPr marL="0" indent="0">
              <a:buClr>
                <a:srgbClr val="C00000"/>
              </a:buClr>
              <a:buNone/>
            </a:pPr>
            <a:endParaRPr lang="en-US" dirty="0"/>
          </a:p>
          <a:p>
            <a:pPr>
              <a:buClr>
                <a:srgbClr val="C00000"/>
              </a:buClr>
            </a:pPr>
            <a:r>
              <a:rPr lang="en-US" dirty="0" smtClean="0"/>
              <a:t>Altered </a:t>
            </a:r>
            <a:r>
              <a:rPr lang="en-US" dirty="0"/>
              <a:t>state of </a:t>
            </a:r>
            <a:r>
              <a:rPr lang="en-US" dirty="0" smtClean="0"/>
              <a:t>consciousness</a:t>
            </a:r>
          </a:p>
          <a:p>
            <a:pPr>
              <a:buClr>
                <a:srgbClr val="C00000"/>
              </a:buClr>
            </a:pPr>
            <a:r>
              <a:rPr lang="en-US" dirty="0" smtClean="0"/>
              <a:t>Fever</a:t>
            </a:r>
          </a:p>
          <a:p>
            <a:pPr>
              <a:buClr>
                <a:srgbClr val="C00000"/>
              </a:buClr>
            </a:pPr>
            <a:r>
              <a:rPr lang="en-US" dirty="0" smtClean="0"/>
              <a:t>Headache</a:t>
            </a:r>
          </a:p>
          <a:p>
            <a:pPr>
              <a:buClr>
                <a:srgbClr val="C00000"/>
              </a:buClr>
            </a:pPr>
            <a:r>
              <a:rPr lang="en-US" dirty="0" smtClean="0"/>
              <a:t>Seizures</a:t>
            </a:r>
          </a:p>
          <a:p>
            <a:pPr>
              <a:buClr>
                <a:srgbClr val="C00000"/>
              </a:buClr>
            </a:pPr>
            <a:r>
              <a:rPr lang="en-US" dirty="0"/>
              <a:t>F</a:t>
            </a:r>
            <a:r>
              <a:rPr lang="en-US" dirty="0" smtClean="0"/>
              <a:t>ocal </a:t>
            </a:r>
            <a:r>
              <a:rPr lang="en-US" dirty="0"/>
              <a:t>neurologic </a:t>
            </a:r>
            <a:r>
              <a:rPr lang="en-US" dirty="0" smtClean="0"/>
              <a:t>deficits: </a:t>
            </a:r>
            <a:r>
              <a:rPr lang="en-US" sz="2600" dirty="0">
                <a:solidFill>
                  <a:srgbClr val="000000"/>
                </a:solidFill>
              </a:rPr>
              <a:t>focal cranial nerve palsies, hemiparesis, dysphasia, aphasia, ataxia, visual field defects, or papilledema</a:t>
            </a:r>
            <a:endParaRPr lang="en-US" dirty="0" smtClean="0"/>
          </a:p>
          <a:p>
            <a:pPr>
              <a:buClr>
                <a:srgbClr val="C00000"/>
              </a:buClr>
            </a:pPr>
            <a:r>
              <a:rPr lang="en-US" dirty="0">
                <a:solidFill>
                  <a:srgbClr val="000000"/>
                </a:solidFill>
                <a:latin typeface="Times New Roman" panose="02020603050405020304" pitchFamily="18" charset="0"/>
              </a:rPr>
              <a:t>C</a:t>
            </a:r>
            <a:r>
              <a:rPr lang="en-US" dirty="0" smtClean="0">
                <a:solidFill>
                  <a:srgbClr val="000000"/>
                </a:solidFill>
                <a:latin typeface="Times New Roman" panose="02020603050405020304" pitchFamily="18" charset="0"/>
              </a:rPr>
              <a:t>ognitive</a:t>
            </a:r>
            <a:r>
              <a:rPr lang="en-US" dirty="0">
                <a:solidFill>
                  <a:srgbClr val="000000"/>
                </a:solidFill>
                <a:latin typeface="Times New Roman" panose="02020603050405020304" pitchFamily="18" charset="0"/>
              </a:rPr>
              <a:t>, behavioral, and personality changes </a:t>
            </a:r>
            <a:endParaRPr lang="en-US" dirty="0" smtClean="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475181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HSV encephalitis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506662"/>
            <a:ext cx="10515600" cy="4351338"/>
          </a:xfrm>
        </p:spPr>
        <p:txBody>
          <a:bodyPr/>
          <a:lstStyle/>
          <a:p>
            <a:pPr>
              <a:buClr>
                <a:srgbClr val="C00000"/>
              </a:buClr>
            </a:pPr>
            <a:r>
              <a:rPr lang="en-US" dirty="0"/>
              <a:t>High mortality rate (70-80%) and severe neurological </a:t>
            </a:r>
            <a:r>
              <a:rPr lang="en-US" dirty="0" smtClean="0"/>
              <a:t>consequences</a:t>
            </a:r>
          </a:p>
          <a:p>
            <a:pPr>
              <a:buClr>
                <a:srgbClr val="C00000"/>
              </a:buClr>
            </a:pPr>
            <a:endParaRPr lang="en-US" dirty="0"/>
          </a:p>
          <a:p>
            <a:pPr>
              <a:buClr>
                <a:srgbClr val="C00000"/>
              </a:buClr>
            </a:pPr>
            <a:r>
              <a:rPr lang="en-US" dirty="0" smtClean="0"/>
              <a:t>Inflammation </a:t>
            </a:r>
            <a:r>
              <a:rPr lang="en-US" dirty="0"/>
              <a:t>is most often localized in the TEMPOROFRONTAL </a:t>
            </a:r>
            <a:r>
              <a:rPr lang="en-US" dirty="0" smtClean="0"/>
              <a:t>regions</a:t>
            </a:r>
            <a:endParaRPr lang="en-US" dirty="0"/>
          </a:p>
        </p:txBody>
      </p:sp>
      <p:cxnSp>
        <p:nvCxnSpPr>
          <p:cNvPr id="4" name="Straight Connector 3"/>
          <p:cNvCxnSpPr/>
          <p:nvPr/>
        </p:nvCxnSpPr>
        <p:spPr>
          <a:xfrm flipV="1">
            <a:off x="858129" y="1308295"/>
            <a:ext cx="10311619"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14476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omic Sans MS" panose="030F0702030302020204" pitchFamily="66" charset="0"/>
              </a:rPr>
              <a:t>HSV encephalitis</a:t>
            </a:r>
            <a:r>
              <a:rPr lang="sr-Cyrl-RS" sz="4000" dirty="0" smtClean="0">
                <a:latin typeface="Comic Sans MS" panose="030F0702030302020204" pitchFamily="66" charset="0"/>
              </a:rPr>
              <a:t>–</a:t>
            </a:r>
            <a:r>
              <a:rPr lang="en-US" sz="4000" dirty="0" smtClean="0">
                <a:latin typeface="Comic Sans MS" panose="030F0702030302020204" pitchFamily="66" charset="0"/>
              </a:rPr>
              <a:t>diagnosis</a:t>
            </a: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825624"/>
            <a:ext cx="10515600" cy="4630593"/>
          </a:xfrm>
        </p:spPr>
        <p:txBody>
          <a:bodyPr>
            <a:normAutofit fontScale="85000" lnSpcReduction="20000"/>
          </a:bodyPr>
          <a:lstStyle/>
          <a:p>
            <a:endParaRPr lang="sr-Cyrl-RS" dirty="0" smtClean="0"/>
          </a:p>
          <a:p>
            <a:pPr>
              <a:buClr>
                <a:srgbClr val="C00000"/>
              </a:buClr>
            </a:pPr>
            <a:r>
              <a:rPr lang="en-US" b="1" dirty="0">
                <a:solidFill>
                  <a:srgbClr val="000000"/>
                </a:solidFill>
              </a:rPr>
              <a:t>CSF findings</a:t>
            </a:r>
            <a:r>
              <a:rPr lang="en-US" dirty="0">
                <a:solidFill>
                  <a:srgbClr val="000000"/>
                </a:solidFill>
              </a:rPr>
              <a:t> often include an elevated opening pressure, elevated protein level, normal glucose level, and pleocytosis with lymphocyte </a:t>
            </a:r>
            <a:r>
              <a:rPr lang="en-US" dirty="0" smtClean="0">
                <a:solidFill>
                  <a:srgbClr val="000000"/>
                </a:solidFill>
              </a:rPr>
              <a:t>predominance</a:t>
            </a:r>
            <a:endParaRPr lang="en-US" dirty="0">
              <a:solidFill>
                <a:srgbClr val="000000"/>
              </a:solidFill>
            </a:endParaRPr>
          </a:p>
          <a:p>
            <a:pPr>
              <a:buClr>
                <a:srgbClr val="C00000"/>
              </a:buClr>
            </a:pPr>
            <a:r>
              <a:rPr lang="en-US" altLang="en-US" b="1" dirty="0"/>
              <a:t>PCR</a:t>
            </a:r>
            <a:endParaRPr lang="sr-Cyrl-RS" altLang="en-US" b="1" dirty="0" smtClean="0">
              <a:effectLst/>
            </a:endParaRPr>
          </a:p>
          <a:p>
            <a:pPr>
              <a:buClr>
                <a:srgbClr val="C00000"/>
              </a:buClr>
              <a:defRPr/>
            </a:pPr>
            <a:r>
              <a:rPr lang="en-US" b="1" dirty="0"/>
              <a:t>C</a:t>
            </a:r>
            <a:r>
              <a:rPr lang="sr-Cyrl-RS" b="1" dirty="0" smtClean="0"/>
              <a:t>Т</a:t>
            </a:r>
            <a:r>
              <a:rPr lang="sr-Cyrl-RS" dirty="0" smtClean="0"/>
              <a:t> </a:t>
            </a:r>
            <a:r>
              <a:rPr lang="en-US" dirty="0"/>
              <a:t>shows hypodense lesions especially in the T lobes that occur 3-4 days after symptom </a:t>
            </a:r>
            <a:r>
              <a:rPr lang="en-US" dirty="0" smtClean="0"/>
              <a:t>onset</a:t>
            </a:r>
            <a:endParaRPr lang="sr-Latn-CS" dirty="0"/>
          </a:p>
          <a:p>
            <a:pPr>
              <a:buClr>
                <a:srgbClr val="C00000"/>
              </a:buClr>
              <a:defRPr/>
            </a:pPr>
            <a:r>
              <a:rPr lang="en-US" dirty="0"/>
              <a:t>Edema and hemorrhages can be seen</a:t>
            </a:r>
            <a:r>
              <a:rPr lang="sr-Latn-CS" dirty="0" smtClean="0"/>
              <a:t>M</a:t>
            </a:r>
            <a:r>
              <a:rPr lang="sr-Cyrl-RS" dirty="0" smtClean="0"/>
              <a:t>огу се видети едем и хеморагије</a:t>
            </a:r>
          </a:p>
          <a:p>
            <a:pPr>
              <a:buClr>
                <a:srgbClr val="C00000"/>
              </a:buClr>
              <a:defRPr/>
            </a:pPr>
            <a:r>
              <a:rPr lang="en-US" b="1" dirty="0"/>
              <a:t>MR is more sensitive than CT (method of choice) - </a:t>
            </a:r>
            <a:r>
              <a:rPr lang="en-US" dirty="0"/>
              <a:t>shows involvement of the T lobes, sometimes with hemorrhages and early white matter involvement in the inferomedial part of the T lobe as well as in the cingulate </a:t>
            </a:r>
            <a:r>
              <a:rPr lang="en-US" dirty="0" smtClean="0"/>
              <a:t>gyrus</a:t>
            </a:r>
            <a:endParaRPr lang="sr-Latn-CS" dirty="0"/>
          </a:p>
          <a:p>
            <a:pPr>
              <a:buClr>
                <a:srgbClr val="C00000"/>
              </a:buClr>
              <a:defRPr/>
            </a:pPr>
            <a:r>
              <a:rPr lang="en-US" b="1" dirty="0" smtClean="0"/>
              <a:t>EEG</a:t>
            </a:r>
            <a:r>
              <a:rPr lang="en-US" dirty="0" smtClean="0"/>
              <a:t> -</a:t>
            </a:r>
            <a:r>
              <a:rPr lang="en-US" dirty="0" smtClean="0">
                <a:solidFill>
                  <a:srgbClr val="000000"/>
                </a:solidFill>
              </a:rPr>
              <a:t> </a:t>
            </a:r>
            <a:r>
              <a:rPr lang="en-US" dirty="0">
                <a:solidFill>
                  <a:srgbClr val="000000"/>
                </a:solidFill>
              </a:rPr>
              <a:t>recurrent, uniform, sharp-and-slow complexes originating in either one or both temporal lobes, repeating at consistent intervals of 2 to </a:t>
            </a:r>
            <a:r>
              <a:rPr lang="en-US" dirty="0" smtClean="0">
                <a:solidFill>
                  <a:srgbClr val="000000"/>
                </a:solidFill>
              </a:rPr>
              <a:t>3 seconds.</a:t>
            </a:r>
            <a:r>
              <a:rPr lang="en-US" dirty="0">
                <a:solidFill>
                  <a:srgbClr val="000000"/>
                </a:solidFill>
              </a:rPr>
              <a:t> Periodic waveforms or paroxysmal lateralizing epileptiform discharges (PLED) are highly consistent with herpes simplex </a:t>
            </a:r>
            <a:r>
              <a:rPr lang="en-US" dirty="0" smtClean="0">
                <a:solidFill>
                  <a:srgbClr val="000000"/>
                </a:solidFill>
              </a:rPr>
              <a:t>encephalitis, </a:t>
            </a:r>
            <a:r>
              <a:rPr lang="en-US" dirty="0">
                <a:solidFill>
                  <a:srgbClr val="000000"/>
                </a:solidFill>
              </a:rPr>
              <a:t>d</a:t>
            </a:r>
            <a:r>
              <a:rPr lang="en-US" dirty="0" smtClean="0">
                <a:solidFill>
                  <a:srgbClr val="000000"/>
                </a:solidFill>
              </a:rPr>
              <a:t>iffuse </a:t>
            </a:r>
            <a:r>
              <a:rPr lang="en-US" dirty="0">
                <a:solidFill>
                  <a:srgbClr val="000000"/>
                </a:solidFill>
              </a:rPr>
              <a:t>slowing patterns</a:t>
            </a:r>
            <a:endParaRPr lang="sr-Latn-CS" dirty="0" smtClean="0"/>
          </a:p>
          <a:p>
            <a:pPr marL="0" indent="0">
              <a:buNone/>
            </a:pPr>
            <a:endParaRPr lang="sr-Cyrl-RS" altLang="en-US" b="1" dirty="0" smtClean="0">
              <a:effectLst/>
              <a:latin typeface="Comic Sans MS" panose="030F0702030302020204" pitchFamily="66" charset="0"/>
            </a:endParaRPr>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236783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96948" y="1592214"/>
            <a:ext cx="11995052" cy="5132143"/>
          </a:xfrm>
          <a:prstGeom prst="rect">
            <a:avLst/>
          </a:prstGeom>
        </p:spPr>
      </p:pic>
      <p:sp>
        <p:nvSpPr>
          <p:cNvPr id="5" name="Title 1"/>
          <p:cNvSpPr>
            <a:spLocks noGrp="1"/>
          </p:cNvSpPr>
          <p:nvPr>
            <p:ph type="title"/>
          </p:nvPr>
        </p:nvSpPr>
        <p:spPr>
          <a:xfrm>
            <a:off x="838200" y="365125"/>
            <a:ext cx="10515600" cy="1325563"/>
          </a:xfrm>
        </p:spPr>
        <p:txBody>
          <a:bodyPr/>
          <a:lstStyle/>
          <a:p>
            <a:r>
              <a:rPr lang="en-US" dirty="0" smtClean="0">
                <a:latin typeface="Comic Sans MS" panose="030F0702030302020204" pitchFamily="66" charset="0"/>
              </a:rPr>
              <a:t>HSV encephalitis</a:t>
            </a:r>
            <a:endParaRPr lang="en-US" dirty="0"/>
          </a:p>
        </p:txBody>
      </p:sp>
      <p:cxnSp>
        <p:nvCxnSpPr>
          <p:cNvPr id="6" name="Straight Connector 5"/>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873340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omic Sans MS" panose="030F0702030302020204" pitchFamily="66" charset="0"/>
              </a:rPr>
              <a:t>HSV encephalitis</a:t>
            </a:r>
            <a:r>
              <a:rPr lang="sr-Cyrl-RS" sz="4000" dirty="0" smtClean="0">
                <a:latin typeface="Comic Sans MS" panose="030F0702030302020204" pitchFamily="66" charset="0"/>
              </a:rPr>
              <a:t>–</a:t>
            </a:r>
            <a:r>
              <a:rPr lang="en-US" sz="4000" dirty="0" smtClean="0">
                <a:latin typeface="Comic Sans MS" panose="030F0702030302020204" pitchFamily="66" charset="0"/>
              </a:rPr>
              <a:t>treatment</a:t>
            </a:r>
            <a:endParaRPr lang="en-US" sz="4000" dirty="0">
              <a:latin typeface="Comic Sans MS" panose="030F0702030302020204" pitchFamily="66" charset="0"/>
            </a:endParaRPr>
          </a:p>
        </p:txBody>
      </p:sp>
      <p:sp>
        <p:nvSpPr>
          <p:cNvPr id="3" name="Content Placeholder 2"/>
          <p:cNvSpPr>
            <a:spLocks noGrp="1"/>
          </p:cNvSpPr>
          <p:nvPr>
            <p:ph idx="1"/>
          </p:nvPr>
        </p:nvSpPr>
        <p:spPr>
          <a:xfrm>
            <a:off x="691445" y="2077924"/>
            <a:ext cx="10515600" cy="4351338"/>
          </a:xfrm>
        </p:spPr>
        <p:txBody>
          <a:bodyPr>
            <a:normAutofit/>
          </a:bodyPr>
          <a:lstStyle/>
          <a:p>
            <a:pPr>
              <a:buClr>
                <a:srgbClr val="C00000"/>
              </a:buClr>
              <a:defRPr/>
            </a:pPr>
            <a:r>
              <a:rPr lang="en-US" dirty="0">
                <a:solidFill>
                  <a:srgbClr val="000000"/>
                </a:solidFill>
              </a:rPr>
              <a:t>Intravenous (IV) acyclovir should be started in all adults with suspected or confirmed cases of herpes simplex encephalitis at 10 mg/kg body weight every 8 </a:t>
            </a:r>
            <a:r>
              <a:rPr lang="en-US" dirty="0" smtClean="0">
                <a:solidFill>
                  <a:srgbClr val="000000"/>
                </a:solidFill>
              </a:rPr>
              <a:t>hours</a:t>
            </a:r>
            <a:r>
              <a:rPr lang="en-US" dirty="0">
                <a:solidFill>
                  <a:srgbClr val="000000"/>
                </a:solidFill>
              </a:rPr>
              <a:t> </a:t>
            </a:r>
            <a:r>
              <a:rPr lang="en-US" dirty="0" smtClean="0">
                <a:solidFill>
                  <a:srgbClr val="000000"/>
                </a:solidFill>
              </a:rPr>
              <a:t>for </a:t>
            </a:r>
            <a:r>
              <a:rPr lang="en-US" dirty="0">
                <a:solidFill>
                  <a:srgbClr val="000000"/>
                </a:solidFill>
              </a:rPr>
              <a:t>14 to 21 days</a:t>
            </a:r>
            <a:endParaRPr lang="sr-Latn-CS" dirty="0"/>
          </a:p>
          <a:p>
            <a:pPr>
              <a:buClr>
                <a:srgbClr val="C00000"/>
              </a:buClr>
              <a:defRPr/>
            </a:pPr>
            <a:endParaRPr lang="en-US" dirty="0" smtClean="0"/>
          </a:p>
          <a:p>
            <a:pPr>
              <a:buClr>
                <a:srgbClr val="C00000"/>
              </a:buClr>
              <a:defRPr/>
            </a:pPr>
            <a:r>
              <a:rPr lang="en-US" dirty="0">
                <a:solidFill>
                  <a:srgbClr val="000000"/>
                </a:solidFill>
              </a:rPr>
              <a:t>Patients often require ICU admission for frequent neurologic checks, airway monitoring, hemodynamic instability, and blood pressure titration. </a:t>
            </a:r>
            <a:endParaRPr lang="en-US" dirty="0" smtClean="0">
              <a:solidFill>
                <a:srgbClr val="000000"/>
              </a:solidFill>
            </a:endParaRPr>
          </a:p>
          <a:p>
            <a:pPr>
              <a:buClr>
                <a:srgbClr val="C00000"/>
              </a:buClr>
              <a:defRPr/>
            </a:pPr>
            <a:r>
              <a:rPr lang="en-US" dirty="0" smtClean="0">
                <a:solidFill>
                  <a:srgbClr val="000000"/>
                </a:solidFill>
              </a:rPr>
              <a:t>Seizures</a:t>
            </a:r>
            <a:r>
              <a:rPr lang="en-US" dirty="0">
                <a:solidFill>
                  <a:srgbClr val="000000"/>
                </a:solidFill>
              </a:rPr>
              <a:t>, increased intracranial pressure, and other complications should be treated per institution </a:t>
            </a:r>
            <a:r>
              <a:rPr lang="en-US" dirty="0" smtClean="0">
                <a:solidFill>
                  <a:srgbClr val="000000"/>
                </a:solidFill>
              </a:rPr>
              <a:t>protocol</a:t>
            </a:r>
            <a:endParaRPr lang="sr-Latn-CS"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027514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2369"/>
            <a:ext cx="11353800" cy="6119446"/>
          </a:xfrm>
        </p:spPr>
        <p:txBody>
          <a:bodyPr>
            <a:normAutofit/>
          </a:bodyPr>
          <a:lstStyle/>
          <a:p>
            <a:pPr marL="0" indent="0">
              <a:buNone/>
            </a:pPr>
            <a:r>
              <a:rPr lang="sr-Cyrl-RS" sz="4000" dirty="0" smtClean="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Every </a:t>
            </a:r>
            <a:r>
              <a:rPr lang="en-US" sz="4000" dirty="0">
                <a:solidFill>
                  <a:srgbClr val="FF0000"/>
                </a:solidFill>
                <a:latin typeface="Comic Sans MS" panose="030F0702030302020204" pitchFamily="66" charset="0"/>
              </a:rPr>
              <a:t>patient with </a:t>
            </a:r>
            <a:br>
              <a:rPr lang="en-US" sz="4000" dirty="0">
                <a:solidFill>
                  <a:srgbClr val="FF0000"/>
                </a:solidFill>
                <a:latin typeface="Comic Sans MS" panose="030F0702030302020204" pitchFamily="66" charset="0"/>
              </a:rPr>
            </a:b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fever</a:t>
            </a:r>
            <a:r>
              <a:rPr lang="en-US" sz="4000" dirty="0">
                <a:solidFill>
                  <a:srgbClr val="FF0000"/>
                </a:solidFill>
                <a:latin typeface="Comic Sans MS" panose="030F0702030302020204" pitchFamily="66" charset="0"/>
              </a:rPr>
              <a:t>, headache,                  </a:t>
            </a:r>
            <a:r>
              <a:rPr lang="en-US" sz="4000" dirty="0" smtClean="0">
                <a:solidFill>
                  <a:srgbClr val="FF0000"/>
                </a:solidFill>
                <a:latin typeface="Comic Sans MS" panose="030F0702030302020204" pitchFamily="66" charset="0"/>
              </a:rPr>
              <a:t>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psychological </a:t>
            </a:r>
            <a:r>
              <a:rPr lang="en-US" sz="4000" dirty="0">
                <a:solidFill>
                  <a:srgbClr val="FF0000"/>
                </a:solidFill>
                <a:latin typeface="Comic Sans MS" panose="030F0702030302020204" pitchFamily="66" charset="0"/>
              </a:rPr>
              <a:t>changes,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focal </a:t>
            </a:r>
            <a:r>
              <a:rPr lang="en-US" sz="4000" dirty="0">
                <a:solidFill>
                  <a:srgbClr val="FF0000"/>
                </a:solidFill>
                <a:latin typeface="Comic Sans MS" panose="030F0702030302020204" pitchFamily="66" charset="0"/>
              </a:rPr>
              <a:t>neurological signs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and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de </a:t>
            </a:r>
            <a:r>
              <a:rPr lang="en-US" sz="4000" dirty="0">
                <a:solidFill>
                  <a:srgbClr val="FF0000"/>
                </a:solidFill>
                <a:latin typeface="Comic Sans MS" panose="030F0702030302020204" pitchFamily="66" charset="0"/>
              </a:rPr>
              <a:t>novo epileptic seizures                       </a:t>
            </a:r>
            <a:r>
              <a:rPr lang="en-US" sz="4000" dirty="0" smtClean="0">
                <a:solidFill>
                  <a:srgbClr val="FF0000"/>
                </a:solidFill>
                <a:latin typeface="Comic Sans MS" panose="030F0702030302020204" pitchFamily="66" charset="0"/>
              </a:rPr>
              <a:t>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introduce </a:t>
            </a:r>
            <a:r>
              <a:rPr lang="en-US" sz="4000" dirty="0">
                <a:solidFill>
                  <a:srgbClr val="FF0000"/>
                </a:solidFill>
                <a:latin typeface="Comic Sans MS" panose="030F0702030302020204" pitchFamily="66" charset="0"/>
              </a:rPr>
              <a:t>into therapy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Acyclovir!!!</a:t>
            </a:r>
            <a:endParaRPr lang="en-US" dirty="0">
              <a:solidFill>
                <a:srgbClr val="FF0000"/>
              </a:solidFill>
            </a:endParaRPr>
          </a:p>
        </p:txBody>
      </p:sp>
    </p:spTree>
    <p:extLst>
      <p:ext uri="{BB962C8B-B14F-4D97-AF65-F5344CB8AC3E}">
        <p14:creationId xmlns:p14="http://schemas.microsoft.com/office/powerpoint/2010/main" xmlns="" val="15977812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latin typeface="Comic Sans MS" pitchFamily="66" charset="0"/>
              </a:rPr>
              <a:t>AIDS</a:t>
            </a:r>
            <a:endParaRPr lang="en-US" dirty="0"/>
          </a:p>
        </p:txBody>
      </p:sp>
      <p:sp>
        <p:nvSpPr>
          <p:cNvPr id="3" name="Content Placeholder 2"/>
          <p:cNvSpPr>
            <a:spLocks noGrp="1"/>
          </p:cNvSpPr>
          <p:nvPr>
            <p:ph idx="1"/>
          </p:nvPr>
        </p:nvSpPr>
        <p:spPr>
          <a:xfrm>
            <a:off x="711591" y="2232014"/>
            <a:ext cx="10515600" cy="4351338"/>
          </a:xfrm>
        </p:spPr>
        <p:txBody>
          <a:bodyPr>
            <a:normAutofit/>
          </a:bodyPr>
          <a:lstStyle/>
          <a:p>
            <a:pPr>
              <a:buClr>
                <a:srgbClr val="C00000"/>
              </a:buClr>
            </a:pPr>
            <a:r>
              <a:rPr lang="en-US" sz="2400" dirty="0" smtClean="0">
                <a:solidFill>
                  <a:srgbClr val="212121"/>
                </a:solidFill>
              </a:rPr>
              <a:t>Forty years ago, on June, 1981, the Centers for Disease Control’s Morbidity and Mortality Weekly Report described 5 cases of </a:t>
            </a:r>
            <a:r>
              <a:rPr lang="en-US" sz="2400" i="1" dirty="0" smtClean="0">
                <a:solidFill>
                  <a:srgbClr val="212121"/>
                </a:solidFill>
              </a:rPr>
              <a:t>Pneumocystis</a:t>
            </a:r>
            <a:r>
              <a:rPr lang="en-US" sz="2400" dirty="0" smtClean="0">
                <a:solidFill>
                  <a:srgbClr val="212121"/>
                </a:solidFill>
              </a:rPr>
              <a:t> pneumonia in gay men</a:t>
            </a:r>
            <a:endParaRPr lang="sr-Cyrl-RS" sz="2400" dirty="0" smtClean="0"/>
          </a:p>
          <a:p>
            <a:pPr>
              <a:buClr>
                <a:srgbClr val="C00000"/>
              </a:buClr>
            </a:pPr>
            <a:r>
              <a:rPr lang="en-US" sz="2400" dirty="0" smtClean="0">
                <a:solidFill>
                  <a:srgbClr val="212121"/>
                </a:solidFill>
              </a:rPr>
              <a:t>The </a:t>
            </a:r>
            <a:r>
              <a:rPr lang="en-US" sz="2400" dirty="0">
                <a:solidFill>
                  <a:srgbClr val="212121"/>
                </a:solidFill>
              </a:rPr>
              <a:t>Joint United Nations Programme on HIV/AIDS (UNAIDS) estimates that in 2019, 38 million persons worldwide were living with HIV, 1.7 million became newly infected, and 690,000 died with HIV </a:t>
            </a:r>
            <a:r>
              <a:rPr lang="en-US" sz="2400" dirty="0" smtClean="0">
                <a:solidFill>
                  <a:srgbClr val="212121"/>
                </a:solidFill>
              </a:rPr>
              <a:t>disease</a:t>
            </a:r>
            <a:endParaRPr lang="sr-Cyrl-RS" sz="2400" dirty="0"/>
          </a:p>
          <a:p>
            <a:pPr>
              <a:buClr>
                <a:srgbClr val="C00000"/>
              </a:buClr>
            </a:pPr>
            <a:r>
              <a:rPr lang="en-US" sz="2400" dirty="0">
                <a:solidFill>
                  <a:srgbClr val="212121"/>
                </a:solidFill>
              </a:rPr>
              <a:t>M</a:t>
            </a:r>
            <a:r>
              <a:rPr lang="en-US" sz="2400" dirty="0" smtClean="0">
                <a:solidFill>
                  <a:srgbClr val="212121"/>
                </a:solidFill>
              </a:rPr>
              <a:t>edical </a:t>
            </a:r>
            <a:r>
              <a:rPr lang="en-US" sz="2400" dirty="0">
                <a:solidFill>
                  <a:srgbClr val="212121"/>
                </a:solidFill>
              </a:rPr>
              <a:t>community, initially in the USA, became alarmed by a new “epidemics” of Kaposi sarcomas and unusual opportunistic infections in the gay community </a:t>
            </a:r>
            <a:endParaRPr lang="en-US" sz="2400" dirty="0" smtClean="0">
              <a:solidFill>
                <a:srgbClr val="212121"/>
              </a:solidFill>
            </a:endParaRPr>
          </a:p>
          <a:p>
            <a:pPr>
              <a:buClr>
                <a:srgbClr val="C00000"/>
              </a:buClr>
            </a:pPr>
            <a:r>
              <a:rPr lang="en-US" sz="2400" dirty="0" smtClean="0"/>
              <a:t>T cells depletion </a:t>
            </a:r>
            <a:r>
              <a:rPr lang="en-US" sz="2400" dirty="0"/>
              <a:t>with inverted ratio of T4/T8 </a:t>
            </a:r>
            <a:r>
              <a:rPr lang="en-US" sz="2400" dirty="0" smtClean="0"/>
              <a:t>lymphocytes</a:t>
            </a:r>
            <a:endParaRPr lang="sl-SI" sz="2400"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56409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latin typeface="Comic Sans MS" panose="030F0702030302020204" pitchFamily="66" charset="0"/>
              </a:rPr>
              <a:t>CNS infection - symptoms and signs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1881895"/>
            <a:ext cx="10515600" cy="4755972"/>
          </a:xfrm>
        </p:spPr>
        <p:txBody>
          <a:bodyPr>
            <a:noAutofit/>
          </a:bodyPr>
          <a:lstStyle/>
          <a:p>
            <a:pPr>
              <a:buClr>
                <a:srgbClr val="C00000"/>
              </a:buClr>
            </a:pPr>
            <a:r>
              <a:rPr lang="sr-Latn-RS" sz="2000" dirty="0" smtClean="0"/>
              <a:t>Sudden high fever</a:t>
            </a:r>
            <a:endParaRPr lang="sr-Cyrl-RS" sz="2000" dirty="0" smtClean="0"/>
          </a:p>
          <a:p>
            <a:pPr>
              <a:buClr>
                <a:srgbClr val="C00000"/>
              </a:buClr>
            </a:pPr>
            <a:r>
              <a:rPr lang="sr-Latn-RS" sz="2000" dirty="0" smtClean="0"/>
              <a:t>Headache</a:t>
            </a:r>
          </a:p>
          <a:p>
            <a:pPr>
              <a:buClr>
                <a:srgbClr val="C00000"/>
              </a:buClr>
            </a:pPr>
            <a:r>
              <a:rPr lang="sr-Latn-RS" sz="2000" dirty="0" smtClean="0"/>
              <a:t>Nausea and vommiting</a:t>
            </a:r>
            <a:endParaRPr lang="sr-Cyrl-RS" sz="2000" dirty="0" smtClean="0"/>
          </a:p>
          <a:p>
            <a:pPr>
              <a:buClr>
                <a:srgbClr val="C00000"/>
              </a:buClr>
            </a:pPr>
            <a:r>
              <a:rPr lang="sr-Latn-RS" sz="2000" dirty="0" smtClean="0"/>
              <a:t>P</a:t>
            </a:r>
            <a:r>
              <a:rPr lang="en-US" sz="2000" dirty="0" smtClean="0"/>
              <a:t>hotophobia</a:t>
            </a:r>
            <a:r>
              <a:rPr lang="en-US" sz="2000" dirty="0">
                <a:solidFill>
                  <a:srgbClr val="555555"/>
                </a:solidFill>
                <a:latin typeface="__Roboto_ba6641"/>
              </a:rPr>
              <a:t> </a:t>
            </a:r>
            <a:r>
              <a:rPr lang="en-US" sz="2000" dirty="0"/>
              <a:t>(sensitivity to light)</a:t>
            </a:r>
            <a:endParaRPr lang="sr-Latn-RS" sz="2000" dirty="0" smtClean="0"/>
          </a:p>
          <a:p>
            <a:pPr>
              <a:buClr>
                <a:srgbClr val="C00000"/>
              </a:buClr>
            </a:pPr>
            <a:r>
              <a:rPr lang="en-US" sz="2000" dirty="0"/>
              <a:t>Disturbances of consciousness, attention and </a:t>
            </a:r>
            <a:r>
              <a:rPr lang="en-US" sz="2000" dirty="0" smtClean="0"/>
              <a:t>behavior</a:t>
            </a:r>
            <a:endParaRPr lang="sr-Cyrl-RS" sz="2000" dirty="0" smtClean="0"/>
          </a:p>
          <a:p>
            <a:pPr>
              <a:buClr>
                <a:srgbClr val="C00000"/>
              </a:buClr>
            </a:pPr>
            <a:r>
              <a:rPr lang="en-US" sz="2000" dirty="0"/>
              <a:t>Evidence of endocarditis or </a:t>
            </a:r>
            <a:r>
              <a:rPr lang="en-US" sz="2000" dirty="0" smtClean="0"/>
              <a:t>sepsis</a:t>
            </a:r>
            <a:endParaRPr lang="sr-Cyrl-RS" sz="2000" dirty="0" smtClean="0"/>
          </a:p>
          <a:p>
            <a:pPr>
              <a:buClr>
                <a:srgbClr val="C00000"/>
              </a:buClr>
            </a:pPr>
            <a:r>
              <a:rPr lang="en-US" sz="2000" dirty="0"/>
              <a:t>Immunodeficient conditions: leukemia, lymphoma, AIDS, immunosuppressive </a:t>
            </a:r>
            <a:r>
              <a:rPr lang="en-US" sz="2000" dirty="0" smtClean="0"/>
              <a:t>therapy</a:t>
            </a:r>
            <a:endParaRPr lang="sr-Cyrl-RS" sz="2000" dirty="0" smtClean="0"/>
          </a:p>
          <a:p>
            <a:pPr>
              <a:buClr>
                <a:srgbClr val="C00000"/>
              </a:buClr>
            </a:pPr>
            <a:r>
              <a:rPr lang="en-US" sz="2000" dirty="0"/>
              <a:t>Infection of CNS-PNS-related structures, inner ear, facial skin, skull bones, cervical </a:t>
            </a:r>
            <a:r>
              <a:rPr lang="en-US" sz="2000" dirty="0" smtClean="0"/>
              <a:t>spine</a:t>
            </a:r>
            <a:endParaRPr lang="sr-Cyrl-RS" sz="2000" dirty="0" smtClean="0"/>
          </a:p>
          <a:p>
            <a:pPr>
              <a:buClr>
                <a:srgbClr val="C00000"/>
              </a:buClr>
            </a:pPr>
            <a:r>
              <a:rPr lang="sr-Latn-RS" sz="2000" dirty="0" smtClean="0"/>
              <a:t>Stiff neck</a:t>
            </a:r>
            <a:endParaRPr lang="sr-Cyrl-RS" sz="2000" dirty="0" smtClean="0"/>
          </a:p>
          <a:p>
            <a:pPr>
              <a:buClr>
                <a:srgbClr val="C00000"/>
              </a:buClr>
            </a:pPr>
            <a:r>
              <a:rPr lang="en-US" sz="2000" dirty="0"/>
              <a:t>Neurological signs that </a:t>
            </a:r>
            <a:r>
              <a:rPr lang="sr-Latn-RS" sz="2000" dirty="0" smtClean="0"/>
              <a:t>indicate</a:t>
            </a:r>
            <a:r>
              <a:rPr lang="en-US" sz="2000" dirty="0" smtClean="0"/>
              <a:t> </a:t>
            </a:r>
            <a:r>
              <a:rPr lang="en-US" sz="2000" dirty="0"/>
              <a:t>damage to multiple </a:t>
            </a:r>
            <a:r>
              <a:rPr lang="sr-Latn-RS" sz="2000" dirty="0" smtClean="0"/>
              <a:t>CNS </a:t>
            </a:r>
            <a:r>
              <a:rPr lang="en-US" sz="2000" dirty="0" smtClean="0"/>
              <a:t>re</a:t>
            </a:r>
            <a:r>
              <a:rPr lang="sr-Latn-RS" sz="2000" dirty="0" smtClean="0"/>
              <a:t>gions</a:t>
            </a:r>
            <a:r>
              <a:rPr lang="en-US" sz="2000" dirty="0" smtClean="0"/>
              <a:t> </a:t>
            </a:r>
            <a:r>
              <a:rPr lang="en-US" sz="2000" dirty="0"/>
              <a:t>(CN, </a:t>
            </a:r>
            <a:r>
              <a:rPr lang="sr-Latn-RS" sz="2000" dirty="0" smtClean="0"/>
              <a:t>papillo</a:t>
            </a:r>
            <a:r>
              <a:rPr lang="en-US" sz="2000" dirty="0" smtClean="0"/>
              <a:t>edema, </a:t>
            </a:r>
            <a:r>
              <a:rPr lang="en-US" sz="2000" dirty="0"/>
              <a:t>epileptic seizures, </a:t>
            </a:r>
            <a:r>
              <a:rPr lang="en-US" sz="2000" dirty="0" smtClean="0"/>
              <a:t>consciousness</a:t>
            </a:r>
            <a:r>
              <a:rPr lang="sr-Latn-RS" sz="2000" dirty="0" smtClean="0"/>
              <a:t> disturbance</a:t>
            </a:r>
            <a:r>
              <a:rPr lang="en-US" sz="2000" dirty="0" smtClean="0"/>
              <a:t>...)</a:t>
            </a:r>
            <a:endParaRPr lang="en-US" sz="2000" dirty="0"/>
          </a:p>
        </p:txBody>
      </p:sp>
      <p:cxnSp>
        <p:nvCxnSpPr>
          <p:cNvPr id="4" name="Straight Connector 3"/>
          <p:cNvCxnSpPr/>
          <p:nvPr/>
        </p:nvCxnSpPr>
        <p:spPr>
          <a:xfrm flipV="1">
            <a:off x="880403" y="1420836"/>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556676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63669"/>
            <a:ext cx="10515600" cy="4351338"/>
          </a:xfrm>
        </p:spPr>
        <p:txBody>
          <a:bodyPr>
            <a:normAutofit/>
          </a:bodyPr>
          <a:lstStyle/>
          <a:p>
            <a:pPr>
              <a:buNone/>
              <a:defRPr/>
            </a:pPr>
            <a:endParaRPr lang="sl-SI" dirty="0"/>
          </a:p>
          <a:p>
            <a:pPr>
              <a:buNone/>
              <a:defRPr/>
            </a:pPr>
            <a:r>
              <a:rPr lang="sl-SI" sz="2400" dirty="0" smtClean="0"/>
              <a:t>1983 </a:t>
            </a:r>
            <a:r>
              <a:rPr lang="en-US" sz="2400" dirty="0" smtClean="0"/>
              <a:t>- virus is isolated</a:t>
            </a:r>
            <a:r>
              <a:rPr lang="sl-SI" sz="2400" dirty="0" smtClean="0"/>
              <a:t> (</a:t>
            </a:r>
            <a:r>
              <a:rPr lang="en-US" sz="2400" dirty="0" smtClean="0"/>
              <a:t>retroviruses group</a:t>
            </a:r>
            <a:r>
              <a:rPr lang="sl-SI" sz="2400" dirty="0" smtClean="0"/>
              <a:t>)</a:t>
            </a:r>
            <a:endParaRPr lang="sl-SI" sz="2400" dirty="0"/>
          </a:p>
          <a:p>
            <a:pPr>
              <a:buNone/>
              <a:defRPr/>
            </a:pPr>
            <a:r>
              <a:rPr lang="sl-SI" sz="2400" dirty="0" smtClean="0"/>
              <a:t>1986</a:t>
            </a:r>
            <a:r>
              <a:rPr lang="en-US" sz="2400" dirty="0" smtClean="0"/>
              <a:t> –virus is called </a:t>
            </a:r>
            <a:r>
              <a:rPr lang="en-US" sz="2400" dirty="0">
                <a:solidFill>
                  <a:srgbClr val="212121"/>
                </a:solidFill>
              </a:rPr>
              <a:t>human immunodeficiency </a:t>
            </a:r>
            <a:r>
              <a:rPr lang="en-US" sz="2400" dirty="0" smtClean="0">
                <a:solidFill>
                  <a:srgbClr val="212121"/>
                </a:solidFill>
              </a:rPr>
              <a:t>virus</a:t>
            </a:r>
            <a:endParaRPr lang="en-US" sz="2400" dirty="0"/>
          </a:p>
          <a:p>
            <a:pPr lvl="0">
              <a:buClr>
                <a:srgbClr val="C00000"/>
              </a:buClr>
              <a:defRPr/>
            </a:pPr>
            <a:r>
              <a:rPr lang="en-US" sz="2400" dirty="0"/>
              <a:t>HIV is </a:t>
            </a:r>
            <a:r>
              <a:rPr lang="en-US" sz="2400" dirty="0" smtClean="0"/>
              <a:t>spread:</a:t>
            </a:r>
          </a:p>
          <a:p>
            <a:pPr marL="0" lvl="0" indent="0">
              <a:buClr>
                <a:srgbClr val="C00000"/>
              </a:buClr>
              <a:buNone/>
              <a:defRPr/>
            </a:pPr>
            <a:r>
              <a:rPr lang="en-US" sz="2400" dirty="0" smtClean="0"/>
              <a:t>    - primarily </a:t>
            </a:r>
            <a:r>
              <a:rPr lang="en-US" sz="2400" dirty="0"/>
              <a:t>by </a:t>
            </a:r>
            <a:r>
              <a:rPr lang="en-US" sz="2400" dirty="0" smtClean="0"/>
              <a:t>unprotected sex</a:t>
            </a:r>
          </a:p>
          <a:p>
            <a:pPr marL="0" lvl="0" indent="0">
              <a:buClr>
                <a:srgbClr val="C00000"/>
              </a:buClr>
              <a:buNone/>
              <a:defRPr/>
            </a:pPr>
            <a:r>
              <a:rPr lang="en-US" sz="2400" dirty="0"/>
              <a:t> </a:t>
            </a:r>
            <a:r>
              <a:rPr lang="en-US" sz="2400" dirty="0" smtClean="0"/>
              <a:t>   - contaminated</a:t>
            </a:r>
            <a:r>
              <a:rPr lang="en-US" sz="2400" dirty="0"/>
              <a:t> </a:t>
            </a:r>
            <a:r>
              <a:rPr lang="en-US" sz="2400" dirty="0" smtClean="0"/>
              <a:t>needles</a:t>
            </a:r>
            <a:r>
              <a:rPr lang="en-US" sz="2400" dirty="0"/>
              <a:t> or </a:t>
            </a:r>
            <a:r>
              <a:rPr lang="en-US" sz="2400" dirty="0" smtClean="0"/>
              <a:t>blood transfusions</a:t>
            </a:r>
          </a:p>
          <a:p>
            <a:pPr marL="0" lvl="0" indent="0">
              <a:buClr>
                <a:srgbClr val="C00000"/>
              </a:buClr>
              <a:buNone/>
              <a:defRPr/>
            </a:pPr>
            <a:r>
              <a:rPr lang="en-US" sz="2400" dirty="0" smtClean="0"/>
              <a:t> </a:t>
            </a:r>
            <a:r>
              <a:rPr lang="en-US" sz="2400" dirty="0"/>
              <a:t> </a:t>
            </a:r>
            <a:r>
              <a:rPr lang="en-US" sz="2400" dirty="0" smtClean="0"/>
              <a:t>  - from mother to child during</a:t>
            </a:r>
            <a:r>
              <a:rPr lang="en-US" sz="2400" dirty="0"/>
              <a:t> </a:t>
            </a:r>
            <a:r>
              <a:rPr lang="en-US" sz="2400" dirty="0" smtClean="0"/>
              <a:t>pregnancy, breastfeeding</a:t>
            </a:r>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pic>
        <p:nvPicPr>
          <p:cNvPr id="5" name="Picture 4"/>
          <p:cNvPicPr>
            <a:picLocks noChangeAspect="1"/>
          </p:cNvPicPr>
          <p:nvPr/>
        </p:nvPicPr>
        <p:blipFill>
          <a:blip r:embed="rId2"/>
          <a:stretch>
            <a:fillRect/>
          </a:stretch>
        </p:blipFill>
        <p:spPr>
          <a:xfrm>
            <a:off x="8639986" y="3886859"/>
            <a:ext cx="3552014" cy="2971141"/>
          </a:xfrm>
          <a:prstGeom prst="rect">
            <a:avLst/>
          </a:prstGeom>
        </p:spPr>
      </p:pic>
    </p:spTree>
    <p:extLst>
      <p:ext uri="{BB962C8B-B14F-4D97-AF65-F5344CB8AC3E}">
        <p14:creationId xmlns:p14="http://schemas.microsoft.com/office/powerpoint/2010/main" xmlns="" val="35803987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185631"/>
            <a:ext cx="10515600" cy="4351338"/>
          </a:xfrm>
        </p:spPr>
        <p:txBody>
          <a:bodyPr>
            <a:normAutofit/>
          </a:bodyPr>
          <a:lstStyle/>
          <a:p>
            <a:pPr>
              <a:buNone/>
              <a:defRPr/>
            </a:pPr>
            <a:endParaRPr lang="sl-SI" dirty="0"/>
          </a:p>
          <a:p>
            <a:pPr>
              <a:buClr>
                <a:srgbClr val="C00000"/>
              </a:buClr>
              <a:defRPr/>
            </a:pPr>
            <a:r>
              <a:rPr lang="en-US" dirty="0" smtClean="0"/>
              <a:t>All patients with AIDS are HIV positive</a:t>
            </a:r>
            <a:endParaRPr lang="sl-SI" dirty="0"/>
          </a:p>
          <a:p>
            <a:pPr marL="0" indent="0">
              <a:buNone/>
              <a:defRPr/>
            </a:pPr>
            <a:r>
              <a:rPr lang="en-US" dirty="0" smtClean="0"/>
              <a:t>                           </a:t>
            </a:r>
          </a:p>
          <a:p>
            <a:pPr marL="0" indent="0">
              <a:buNone/>
              <a:defRPr/>
            </a:pPr>
            <a:r>
              <a:rPr lang="en-US" dirty="0"/>
              <a:t> </a:t>
            </a:r>
            <a:r>
              <a:rPr lang="en-US" dirty="0" smtClean="0"/>
              <a:t>                                   but</a:t>
            </a:r>
          </a:p>
          <a:p>
            <a:pPr marL="0" indent="0">
              <a:buNone/>
              <a:defRPr/>
            </a:pPr>
            <a:endParaRPr lang="sl-SI" dirty="0"/>
          </a:p>
          <a:p>
            <a:pPr>
              <a:buClr>
                <a:srgbClr val="C00000"/>
              </a:buClr>
              <a:defRPr/>
            </a:pPr>
            <a:r>
              <a:rPr lang="en-US" dirty="0" smtClean="0"/>
              <a:t>All HIV positive patients does not have AIDS</a:t>
            </a:r>
            <a:endParaRPr lang="en-US" dirty="0"/>
          </a:p>
          <a:p>
            <a:endParaRPr lang="en-US" dirty="0"/>
          </a:p>
        </p:txBody>
      </p:sp>
      <p:sp>
        <p:nvSpPr>
          <p:cNvPr id="4" name="Rectangle 3"/>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cxnSp>
        <p:nvCxnSpPr>
          <p:cNvPr id="5" name="Straight Connector 4"/>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2"/>
          <a:stretch>
            <a:fillRect/>
          </a:stretch>
        </p:blipFill>
        <p:spPr>
          <a:xfrm>
            <a:off x="8468751" y="3615397"/>
            <a:ext cx="3573194" cy="3024553"/>
          </a:xfrm>
          <a:prstGeom prst="rect">
            <a:avLst/>
          </a:prstGeom>
        </p:spPr>
      </p:pic>
    </p:spTree>
    <p:extLst>
      <p:ext uri="{BB962C8B-B14F-4D97-AF65-F5344CB8AC3E}">
        <p14:creationId xmlns:p14="http://schemas.microsoft.com/office/powerpoint/2010/main" xmlns="" val="34181558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63669"/>
            <a:ext cx="10515600" cy="4351338"/>
          </a:xfrm>
        </p:spPr>
        <p:txBody>
          <a:bodyPr>
            <a:normAutofit/>
          </a:bodyPr>
          <a:lstStyle/>
          <a:p>
            <a:pPr>
              <a:buClr>
                <a:srgbClr val="C00000"/>
              </a:buClr>
              <a:defRPr/>
            </a:pPr>
            <a:r>
              <a:rPr lang="en-US" dirty="0">
                <a:solidFill>
                  <a:srgbClr val="212121"/>
                </a:solidFill>
              </a:rPr>
              <a:t>Involvement of the nervous system was quickly recognized as a major cause of disability and death in AIDS patients </a:t>
            </a:r>
            <a:endParaRPr lang="sl-SI" dirty="0"/>
          </a:p>
          <a:p>
            <a:pPr>
              <a:buClr>
                <a:srgbClr val="C00000"/>
              </a:buClr>
              <a:defRPr/>
            </a:pPr>
            <a:r>
              <a:rPr lang="sl-SI" dirty="0"/>
              <a:t>1985. </a:t>
            </a:r>
            <a:r>
              <a:rPr lang="en-US" dirty="0">
                <a:solidFill>
                  <a:srgbClr val="212121"/>
                </a:solidFill>
              </a:rPr>
              <a:t>Involvement of the nervous system was quickly recognized as a major cause of disability and death in AIDS patients </a:t>
            </a:r>
            <a:endParaRPr lang="sl-SI" dirty="0"/>
          </a:p>
          <a:p>
            <a:pPr>
              <a:buClr>
                <a:srgbClr val="C00000"/>
              </a:buClr>
              <a:defRPr/>
            </a:pPr>
            <a:r>
              <a:rPr lang="en-US" dirty="0" smtClean="0"/>
              <a:t>Virus is isolated from</a:t>
            </a:r>
            <a:r>
              <a:rPr lang="sl-SI" dirty="0" smtClean="0"/>
              <a:t>: </a:t>
            </a:r>
            <a:r>
              <a:rPr lang="sl-SI" dirty="0"/>
              <a:t>- </a:t>
            </a:r>
            <a:r>
              <a:rPr lang="en-US" dirty="0" smtClean="0"/>
              <a:t>brain</a:t>
            </a:r>
            <a:endParaRPr lang="sl-SI" dirty="0"/>
          </a:p>
          <a:p>
            <a:pPr>
              <a:buNone/>
              <a:defRPr/>
            </a:pPr>
            <a:r>
              <a:rPr lang="sl-SI" dirty="0"/>
              <a:t>                               </a:t>
            </a:r>
            <a:r>
              <a:rPr lang="sr-Cyrl-RS" dirty="0" smtClean="0"/>
              <a:t>         </a:t>
            </a:r>
            <a:r>
              <a:rPr lang="en-US" dirty="0" smtClean="0"/>
              <a:t>   </a:t>
            </a:r>
            <a:r>
              <a:rPr lang="sl-SI" dirty="0" smtClean="0"/>
              <a:t>- </a:t>
            </a:r>
            <a:r>
              <a:rPr lang="en-US" dirty="0" smtClean="0"/>
              <a:t>spinal cord</a:t>
            </a:r>
            <a:endParaRPr lang="sl-SI" dirty="0"/>
          </a:p>
          <a:p>
            <a:pPr>
              <a:buNone/>
              <a:defRPr/>
            </a:pPr>
            <a:r>
              <a:rPr lang="sl-SI" dirty="0"/>
              <a:t>                               </a:t>
            </a:r>
            <a:r>
              <a:rPr lang="sr-Cyrl-RS" dirty="0" smtClean="0"/>
              <a:t>         </a:t>
            </a:r>
            <a:r>
              <a:rPr lang="en-US" dirty="0" smtClean="0"/>
              <a:t>   </a:t>
            </a:r>
            <a:r>
              <a:rPr lang="sl-SI" dirty="0" smtClean="0"/>
              <a:t>- </a:t>
            </a:r>
            <a:r>
              <a:rPr lang="en-US" dirty="0" smtClean="0"/>
              <a:t>CSF</a:t>
            </a:r>
            <a:r>
              <a:rPr lang="sl-SI" dirty="0" smtClean="0"/>
              <a:t> </a:t>
            </a:r>
            <a:endParaRPr lang="sl-SI" dirty="0"/>
          </a:p>
          <a:p>
            <a:pPr>
              <a:buNone/>
              <a:defRPr/>
            </a:pPr>
            <a:r>
              <a:rPr lang="sl-SI" dirty="0"/>
              <a:t>                               </a:t>
            </a:r>
            <a:r>
              <a:rPr lang="sr-Cyrl-RS" dirty="0" smtClean="0"/>
              <a:t>         </a:t>
            </a:r>
            <a:r>
              <a:rPr lang="en-US" dirty="0" smtClean="0"/>
              <a:t>   </a:t>
            </a:r>
            <a:r>
              <a:rPr lang="sl-SI" dirty="0" smtClean="0"/>
              <a:t>- </a:t>
            </a:r>
            <a:r>
              <a:rPr lang="en-US" dirty="0" smtClean="0"/>
              <a:t>peripheral nerves</a:t>
            </a:r>
            <a:endParaRPr lang="sl-SI"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xmlns="" val="28637523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71002"/>
            <a:ext cx="11119338" cy="4783015"/>
          </a:xfrm>
        </p:spPr>
        <p:txBody>
          <a:bodyPr>
            <a:normAutofit fontScale="92500" lnSpcReduction="10000"/>
          </a:bodyPr>
          <a:lstStyle/>
          <a:p>
            <a:pPr>
              <a:buClr>
                <a:srgbClr val="C00000"/>
              </a:buClr>
              <a:defRPr/>
            </a:pPr>
            <a:r>
              <a:rPr lang="sl-SI" dirty="0"/>
              <a:t>1988  - </a:t>
            </a:r>
            <a:r>
              <a:rPr lang="en-US" dirty="0" smtClean="0"/>
              <a:t>AIDS dementia complex</a:t>
            </a:r>
            <a:r>
              <a:rPr lang="sl-SI" dirty="0" smtClean="0"/>
              <a:t> (</a:t>
            </a:r>
            <a:r>
              <a:rPr lang="en-US" dirty="0" smtClean="0"/>
              <a:t>adults</a:t>
            </a:r>
            <a:r>
              <a:rPr lang="sl-SI" dirty="0" smtClean="0"/>
              <a:t>)</a:t>
            </a:r>
            <a:endParaRPr lang="sl-SI" dirty="0"/>
          </a:p>
          <a:p>
            <a:pPr>
              <a:buNone/>
              <a:defRPr/>
            </a:pPr>
            <a:r>
              <a:rPr lang="sl-SI" dirty="0"/>
              <a:t>            </a:t>
            </a:r>
            <a:r>
              <a:rPr lang="sr-Cyrl-RS" dirty="0" smtClean="0"/>
              <a:t> </a:t>
            </a:r>
            <a:r>
              <a:rPr lang="sl-SI" dirty="0" smtClean="0"/>
              <a:t> </a:t>
            </a:r>
            <a:r>
              <a:rPr lang="en-US" dirty="0" smtClean="0"/>
              <a:t> </a:t>
            </a:r>
            <a:r>
              <a:rPr lang="sl-SI" dirty="0" smtClean="0"/>
              <a:t>- </a:t>
            </a:r>
            <a:r>
              <a:rPr lang="en-US" dirty="0" smtClean="0"/>
              <a:t>AIDS </a:t>
            </a:r>
            <a:r>
              <a:rPr lang="sl-SI" dirty="0" smtClean="0"/>
              <a:t> </a:t>
            </a:r>
            <a:r>
              <a:rPr lang="en-US" dirty="0" smtClean="0"/>
              <a:t>encephalopathy complex</a:t>
            </a:r>
            <a:r>
              <a:rPr lang="sl-SI" dirty="0" smtClean="0"/>
              <a:t> (</a:t>
            </a:r>
            <a:r>
              <a:rPr lang="en-US" dirty="0" smtClean="0"/>
              <a:t>children</a:t>
            </a:r>
            <a:r>
              <a:rPr lang="sl-SI" dirty="0" smtClean="0"/>
              <a:t>)</a:t>
            </a:r>
            <a:endParaRPr lang="sl-SI" dirty="0"/>
          </a:p>
          <a:p>
            <a:pPr>
              <a:defRPr/>
            </a:pPr>
            <a:endParaRPr lang="sl-SI" dirty="0"/>
          </a:p>
          <a:p>
            <a:pPr>
              <a:buClr>
                <a:srgbClr val="C00000"/>
              </a:buClr>
              <a:defRPr/>
            </a:pPr>
            <a:r>
              <a:rPr lang="en-US" dirty="0" smtClean="0"/>
              <a:t>Next years</a:t>
            </a:r>
            <a:r>
              <a:rPr lang="en-US" dirty="0"/>
              <a:t>:</a:t>
            </a:r>
            <a:endParaRPr lang="sl-SI" dirty="0"/>
          </a:p>
          <a:p>
            <a:pPr>
              <a:buNone/>
              <a:defRPr/>
            </a:pPr>
            <a:endParaRPr lang="sl-SI" dirty="0"/>
          </a:p>
          <a:p>
            <a:pPr>
              <a:buNone/>
              <a:defRPr/>
            </a:pPr>
            <a:r>
              <a:rPr lang="sl-SI" dirty="0"/>
              <a:t>   - </a:t>
            </a:r>
            <a:r>
              <a:rPr lang="en-US" dirty="0"/>
              <a:t>intrathecal synthesis of anti-HIV antibodies has been </a:t>
            </a:r>
            <a:r>
              <a:rPr lang="en-US" dirty="0" smtClean="0"/>
              <a:t>demonstrated</a:t>
            </a:r>
            <a:endParaRPr lang="sl-SI" dirty="0"/>
          </a:p>
          <a:p>
            <a:pPr>
              <a:buNone/>
              <a:defRPr/>
            </a:pPr>
            <a:r>
              <a:rPr lang="sl-SI" dirty="0"/>
              <a:t>   - </a:t>
            </a:r>
            <a:r>
              <a:rPr lang="en-US" dirty="0"/>
              <a:t>localization of HIV-1 antigens in brain macrophages and </a:t>
            </a:r>
            <a:r>
              <a:rPr lang="en-US" dirty="0" smtClean="0"/>
              <a:t>lymphocytes</a:t>
            </a:r>
            <a:endParaRPr lang="sl-SI" dirty="0"/>
          </a:p>
          <a:p>
            <a:pPr>
              <a:buNone/>
              <a:defRPr/>
            </a:pPr>
            <a:r>
              <a:rPr lang="sl-SI" dirty="0"/>
              <a:t>   - </a:t>
            </a:r>
            <a:r>
              <a:rPr lang="en-US" dirty="0"/>
              <a:t>virus particles inside multinucleated giant cells and macrophages were </a:t>
            </a:r>
            <a:r>
              <a:rPr lang="en-US" dirty="0" smtClean="0"/>
              <a:t> </a:t>
            </a:r>
          </a:p>
          <a:p>
            <a:pPr>
              <a:buNone/>
              <a:defRPr/>
            </a:pPr>
            <a:r>
              <a:rPr lang="en-US" dirty="0"/>
              <a:t> </a:t>
            </a:r>
            <a:r>
              <a:rPr lang="en-US" dirty="0" smtClean="0"/>
              <a:t>     identified</a:t>
            </a:r>
          </a:p>
          <a:p>
            <a:pPr>
              <a:buNone/>
              <a:defRPr/>
            </a:pPr>
            <a:r>
              <a:rPr lang="sl-SI" dirty="0" smtClean="0"/>
              <a:t>   </a:t>
            </a:r>
            <a:r>
              <a:rPr lang="sl-SI" dirty="0"/>
              <a:t>- </a:t>
            </a:r>
            <a:r>
              <a:rPr lang="en-US" dirty="0">
                <a:solidFill>
                  <a:srgbClr val="212121"/>
                </a:solidFill>
              </a:rPr>
              <a:t>the detection of HIV‐DNA in the brain tissue of asymptomatic </a:t>
            </a:r>
            <a:r>
              <a:rPr lang="en-US" dirty="0" smtClean="0">
                <a:solidFill>
                  <a:srgbClr val="212121"/>
                </a:solidFill>
              </a:rPr>
              <a:t>individuals</a:t>
            </a:r>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xmlns="" val="30914430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6422" y="2074985"/>
            <a:ext cx="11119338" cy="4783015"/>
          </a:xfrm>
        </p:spPr>
        <p:txBody>
          <a:bodyPr>
            <a:noAutofit/>
          </a:bodyPr>
          <a:lstStyle/>
          <a:p>
            <a:pPr>
              <a:buClr>
                <a:srgbClr val="C00000"/>
              </a:buClr>
              <a:defRPr/>
            </a:pPr>
            <a:r>
              <a:rPr lang="en-US" sz="2200" dirty="0">
                <a:solidFill>
                  <a:srgbClr val="212121"/>
                </a:solidFill>
              </a:rPr>
              <a:t>HIV is neuroinvasive with early involvement of the nervous system and has the potential to cause disease at any site of the neuro-axis during the evolution from seroconversion to late stage HIV. </a:t>
            </a:r>
            <a:endParaRPr lang="en-US" sz="2200" dirty="0" smtClean="0">
              <a:solidFill>
                <a:srgbClr val="212121"/>
              </a:solidFill>
            </a:endParaRPr>
          </a:p>
          <a:p>
            <a:pPr>
              <a:buClr>
                <a:srgbClr val="C00000"/>
              </a:buClr>
              <a:defRPr/>
            </a:pPr>
            <a:r>
              <a:rPr lang="sl-SI" sz="2200" dirty="0" smtClean="0"/>
              <a:t>20-70</a:t>
            </a:r>
            <a:r>
              <a:rPr lang="sl-SI" sz="2200" dirty="0"/>
              <a:t>% </a:t>
            </a:r>
            <a:r>
              <a:rPr lang="en-US" sz="2200" dirty="0" smtClean="0"/>
              <a:t>of patients develop CNS manifestations </a:t>
            </a:r>
          </a:p>
          <a:p>
            <a:pPr>
              <a:buClr>
                <a:srgbClr val="C00000"/>
              </a:buClr>
              <a:defRPr/>
            </a:pPr>
            <a:r>
              <a:rPr lang="en-US" sz="2200" dirty="0" smtClean="0"/>
              <a:t>20% develop AIDS/dementia complex</a:t>
            </a:r>
          </a:p>
          <a:p>
            <a:pPr>
              <a:buClr>
                <a:srgbClr val="C00000"/>
              </a:buClr>
              <a:defRPr/>
            </a:pPr>
            <a:r>
              <a:rPr lang="en-US" sz="2200" dirty="0" smtClean="0">
                <a:solidFill>
                  <a:srgbClr val="212121"/>
                </a:solidFill>
              </a:rPr>
              <a:t>Disease </a:t>
            </a:r>
            <a:r>
              <a:rPr lang="en-US" sz="2200" dirty="0">
                <a:solidFill>
                  <a:srgbClr val="212121"/>
                </a:solidFill>
              </a:rPr>
              <a:t>may result </a:t>
            </a:r>
            <a:r>
              <a:rPr lang="en-US" sz="2200" dirty="0" smtClean="0">
                <a:solidFill>
                  <a:srgbClr val="212121"/>
                </a:solidFill>
              </a:rPr>
              <a:t>from:</a:t>
            </a:r>
          </a:p>
          <a:p>
            <a:pPr marL="0" indent="0">
              <a:buClr>
                <a:srgbClr val="C00000"/>
              </a:buClr>
              <a:buNone/>
              <a:defRPr/>
            </a:pPr>
            <a:r>
              <a:rPr lang="en-US" sz="2200" dirty="0" smtClean="0">
                <a:solidFill>
                  <a:srgbClr val="212121"/>
                </a:solidFill>
              </a:rPr>
              <a:t>    - </a:t>
            </a:r>
            <a:r>
              <a:rPr lang="en-US" sz="2200" dirty="0">
                <a:solidFill>
                  <a:srgbClr val="212121"/>
                </a:solidFill>
              </a:rPr>
              <a:t>direct viral </a:t>
            </a:r>
            <a:r>
              <a:rPr lang="en-US" sz="2200" dirty="0" smtClean="0">
                <a:solidFill>
                  <a:srgbClr val="212121"/>
                </a:solidFill>
              </a:rPr>
              <a:t>infection</a:t>
            </a:r>
          </a:p>
          <a:p>
            <a:pPr marL="0" indent="0">
              <a:buClr>
                <a:srgbClr val="C00000"/>
              </a:buClr>
              <a:buNone/>
              <a:defRPr/>
            </a:pPr>
            <a:r>
              <a:rPr lang="en-US" sz="2200" dirty="0">
                <a:solidFill>
                  <a:srgbClr val="212121"/>
                </a:solidFill>
              </a:rPr>
              <a:t> </a:t>
            </a:r>
            <a:r>
              <a:rPr lang="en-US" sz="2200" dirty="0" smtClean="0">
                <a:solidFill>
                  <a:srgbClr val="212121"/>
                </a:solidFill>
              </a:rPr>
              <a:t>   - indirect </a:t>
            </a:r>
            <a:r>
              <a:rPr lang="en-US" sz="2200" dirty="0">
                <a:solidFill>
                  <a:srgbClr val="212121"/>
                </a:solidFill>
              </a:rPr>
              <a:t>immune-deficiency driven opportunistic </a:t>
            </a:r>
            <a:r>
              <a:rPr lang="en-US" sz="2200" dirty="0" smtClean="0">
                <a:solidFill>
                  <a:srgbClr val="212121"/>
                </a:solidFill>
              </a:rPr>
              <a:t>infections</a:t>
            </a:r>
          </a:p>
          <a:p>
            <a:pPr marL="0" indent="0">
              <a:buClr>
                <a:srgbClr val="C00000"/>
              </a:buClr>
              <a:buNone/>
              <a:defRPr/>
            </a:pPr>
            <a:r>
              <a:rPr lang="en-US" sz="2200" dirty="0">
                <a:solidFill>
                  <a:srgbClr val="212121"/>
                </a:solidFill>
              </a:rPr>
              <a:t> </a:t>
            </a:r>
            <a:r>
              <a:rPr lang="en-US" sz="2200" dirty="0" smtClean="0">
                <a:solidFill>
                  <a:srgbClr val="212121"/>
                </a:solidFill>
              </a:rPr>
              <a:t>   - AIDS-defining cancers</a:t>
            </a:r>
          </a:p>
          <a:p>
            <a:pPr marL="0" indent="0">
              <a:buClr>
                <a:srgbClr val="C00000"/>
              </a:buClr>
              <a:buNone/>
              <a:defRPr/>
            </a:pPr>
            <a:r>
              <a:rPr lang="en-US" sz="2200" dirty="0">
                <a:solidFill>
                  <a:srgbClr val="212121"/>
                </a:solidFill>
              </a:rPr>
              <a:t> </a:t>
            </a:r>
            <a:r>
              <a:rPr lang="en-US" sz="2200" dirty="0" smtClean="0">
                <a:solidFill>
                  <a:srgbClr val="212121"/>
                </a:solidFill>
              </a:rPr>
              <a:t>   - antiretroviral </a:t>
            </a:r>
            <a:r>
              <a:rPr lang="en-US" sz="2200" dirty="0">
                <a:solidFill>
                  <a:srgbClr val="212121"/>
                </a:solidFill>
              </a:rPr>
              <a:t>(ARV) drug </a:t>
            </a:r>
            <a:r>
              <a:rPr lang="en-US" sz="2200" dirty="0" smtClean="0">
                <a:solidFill>
                  <a:srgbClr val="212121"/>
                </a:solidFill>
              </a:rPr>
              <a:t>therapy</a:t>
            </a:r>
            <a:endParaRPr lang="en-US" sz="2200" dirty="0" smtClean="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xmlns="" val="8785674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Neurological symptoms and signs</a:t>
            </a:r>
            <a:endParaRPr lang="en-US" dirty="0"/>
          </a:p>
        </p:txBody>
      </p:sp>
      <p:sp>
        <p:nvSpPr>
          <p:cNvPr id="3" name="Content Placeholder 2"/>
          <p:cNvSpPr>
            <a:spLocks noGrp="1"/>
          </p:cNvSpPr>
          <p:nvPr>
            <p:ph idx="1"/>
          </p:nvPr>
        </p:nvSpPr>
        <p:spPr>
          <a:xfrm>
            <a:off x="838200" y="2149182"/>
            <a:ext cx="10515600" cy="4351338"/>
          </a:xfrm>
        </p:spPr>
        <p:txBody>
          <a:bodyPr>
            <a:normAutofit lnSpcReduction="10000"/>
          </a:bodyPr>
          <a:lstStyle/>
          <a:p>
            <a:pPr>
              <a:lnSpc>
                <a:spcPct val="80000"/>
              </a:lnSpc>
              <a:buClr>
                <a:srgbClr val="C00000"/>
              </a:buClr>
              <a:defRPr/>
            </a:pPr>
            <a:r>
              <a:rPr lang="en-US" dirty="0"/>
              <a:t>Disturbances of concentration and </a:t>
            </a:r>
            <a:r>
              <a:rPr lang="en-US" dirty="0" smtClean="0"/>
              <a:t>memory</a:t>
            </a:r>
          </a:p>
          <a:p>
            <a:pPr>
              <a:lnSpc>
                <a:spcPct val="80000"/>
              </a:lnSpc>
              <a:buClr>
                <a:srgbClr val="C00000"/>
              </a:buClr>
              <a:defRPr/>
            </a:pPr>
            <a:r>
              <a:rPr lang="en-US" dirty="0" smtClean="0"/>
              <a:t>Acute </a:t>
            </a:r>
            <a:r>
              <a:rPr lang="en-US" dirty="0"/>
              <a:t>aseptic </a:t>
            </a:r>
            <a:r>
              <a:rPr lang="en-US" dirty="0" smtClean="0"/>
              <a:t>meningitis</a:t>
            </a:r>
          </a:p>
          <a:p>
            <a:pPr>
              <a:lnSpc>
                <a:spcPct val="80000"/>
              </a:lnSpc>
              <a:buClr>
                <a:srgbClr val="C00000"/>
              </a:buClr>
              <a:defRPr/>
            </a:pPr>
            <a:r>
              <a:rPr lang="en-US" dirty="0" smtClean="0"/>
              <a:t>Personality disorder</a:t>
            </a:r>
          </a:p>
          <a:p>
            <a:pPr>
              <a:lnSpc>
                <a:spcPct val="80000"/>
              </a:lnSpc>
              <a:buClr>
                <a:srgbClr val="C00000"/>
              </a:buClr>
              <a:defRPr/>
            </a:pPr>
            <a:r>
              <a:rPr lang="en-US" dirty="0" smtClean="0"/>
              <a:t>Walking </a:t>
            </a:r>
            <a:r>
              <a:rPr lang="en-US" dirty="0"/>
              <a:t>and coordination </a:t>
            </a:r>
            <a:r>
              <a:rPr lang="en-US" dirty="0" smtClean="0"/>
              <a:t>difficulties</a:t>
            </a:r>
          </a:p>
          <a:p>
            <a:pPr>
              <a:lnSpc>
                <a:spcPct val="80000"/>
              </a:lnSpc>
              <a:buClr>
                <a:srgbClr val="C00000"/>
              </a:buClr>
              <a:defRPr/>
            </a:pPr>
            <a:r>
              <a:rPr lang="en-US" dirty="0" smtClean="0"/>
              <a:t>Subcortical dementia</a:t>
            </a:r>
          </a:p>
          <a:p>
            <a:pPr>
              <a:lnSpc>
                <a:spcPct val="80000"/>
              </a:lnSpc>
              <a:buClr>
                <a:srgbClr val="C00000"/>
              </a:buClr>
              <a:defRPr/>
            </a:pPr>
            <a:r>
              <a:rPr lang="en-US" dirty="0" smtClean="0"/>
              <a:t>Eye </a:t>
            </a:r>
            <a:r>
              <a:rPr lang="en-US" dirty="0"/>
              <a:t>movement </a:t>
            </a:r>
            <a:r>
              <a:rPr lang="en-US" dirty="0" smtClean="0"/>
              <a:t>disorders</a:t>
            </a:r>
          </a:p>
          <a:p>
            <a:pPr>
              <a:lnSpc>
                <a:spcPct val="80000"/>
              </a:lnSpc>
              <a:buClr>
                <a:srgbClr val="C00000"/>
              </a:buClr>
              <a:defRPr/>
            </a:pPr>
            <a:r>
              <a:rPr lang="en-US" dirty="0" smtClean="0"/>
              <a:t>Motor deficit</a:t>
            </a:r>
          </a:p>
          <a:p>
            <a:pPr>
              <a:lnSpc>
                <a:spcPct val="80000"/>
              </a:lnSpc>
              <a:buClr>
                <a:srgbClr val="C00000"/>
              </a:buClr>
              <a:defRPr/>
            </a:pPr>
            <a:r>
              <a:rPr lang="en-US" dirty="0" smtClean="0"/>
              <a:t>Seizures</a:t>
            </a:r>
          </a:p>
          <a:p>
            <a:pPr>
              <a:lnSpc>
                <a:spcPct val="80000"/>
              </a:lnSpc>
              <a:buClr>
                <a:srgbClr val="C00000"/>
              </a:buClr>
              <a:defRPr/>
            </a:pPr>
            <a:r>
              <a:rPr lang="en-US" dirty="0" smtClean="0"/>
              <a:t>Mutism</a:t>
            </a:r>
          </a:p>
          <a:p>
            <a:pPr>
              <a:lnSpc>
                <a:spcPct val="80000"/>
              </a:lnSpc>
              <a:buClr>
                <a:srgbClr val="C00000"/>
              </a:buClr>
              <a:defRPr/>
            </a:pPr>
            <a:r>
              <a:rPr lang="en-US" dirty="0" smtClean="0"/>
              <a:t>Incontinence</a:t>
            </a:r>
            <a:endParaRPr lang="en-US" dirty="0"/>
          </a:p>
        </p:txBody>
      </p:sp>
      <p:cxnSp>
        <p:nvCxnSpPr>
          <p:cNvPr id="4" name="Straight Connector 3"/>
          <p:cNvCxnSpPr/>
          <p:nvPr/>
        </p:nvCxnSpPr>
        <p:spPr>
          <a:xfrm flipV="1">
            <a:off x="838200" y="131234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7822222" y="2149182"/>
            <a:ext cx="3811760" cy="4040603"/>
          </a:xfrm>
          <a:prstGeom prst="rect">
            <a:avLst/>
          </a:prstGeom>
        </p:spPr>
      </p:pic>
    </p:spTree>
    <p:extLst>
      <p:ext uri="{BB962C8B-B14F-4D97-AF65-F5344CB8AC3E}">
        <p14:creationId xmlns:p14="http://schemas.microsoft.com/office/powerpoint/2010/main" xmlns="" val="17590975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453" y="148557"/>
            <a:ext cx="10515600" cy="874128"/>
          </a:xfrm>
        </p:spPr>
        <p:txBody>
          <a:bodyPr/>
          <a:lstStyle/>
          <a:p>
            <a:r>
              <a:rPr lang="en-US" dirty="0">
                <a:solidFill>
                  <a:srgbClr val="333333"/>
                </a:solidFill>
                <a:latin typeface="+mn-lt"/>
              </a:rPr>
              <a:t>CD4-related presentation</a:t>
            </a:r>
            <a:endParaRPr lang="en-US" dirty="0">
              <a:latin typeface="+mn-lt"/>
            </a:endParaRPr>
          </a:p>
        </p:txBody>
      </p:sp>
      <p:pic>
        <p:nvPicPr>
          <p:cNvPr id="4" name="Content Placeholder 3"/>
          <p:cNvPicPr>
            <a:picLocks noGrp="1" noChangeAspect="1"/>
          </p:cNvPicPr>
          <p:nvPr>
            <p:ph idx="1"/>
          </p:nvPr>
        </p:nvPicPr>
        <p:blipFill>
          <a:blip r:embed="rId2"/>
          <a:stretch>
            <a:fillRect/>
          </a:stretch>
        </p:blipFill>
        <p:spPr>
          <a:xfrm>
            <a:off x="553454" y="1022685"/>
            <a:ext cx="9228220" cy="58353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363532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mn-lt"/>
              </a:rPr>
              <a:t>Directly HIV-related</a:t>
            </a:r>
            <a:r>
              <a:rPr lang="en-US" dirty="0">
                <a:solidFill>
                  <a:srgbClr val="995733"/>
                </a:solidFill>
                <a:latin typeface="Cambria" panose="02040503050406030204" pitchFamily="18" charset="0"/>
              </a:rPr>
              <a:t/>
            </a:r>
            <a:br>
              <a:rPr lang="en-US" dirty="0">
                <a:solidFill>
                  <a:srgbClr val="995733"/>
                </a:solidFill>
                <a:latin typeface="Cambria" panose="02040503050406030204" pitchFamily="18" charset="0"/>
              </a:rPr>
            </a:br>
            <a:endParaRPr lang="en-US" dirty="0"/>
          </a:p>
        </p:txBody>
      </p:sp>
      <p:pic>
        <p:nvPicPr>
          <p:cNvPr id="4" name="Content Placeholder 3"/>
          <p:cNvPicPr>
            <a:picLocks noGrp="1" noChangeAspect="1"/>
          </p:cNvPicPr>
          <p:nvPr>
            <p:ph idx="1"/>
          </p:nvPr>
        </p:nvPicPr>
        <p:blipFill>
          <a:blip r:embed="rId2"/>
          <a:stretch>
            <a:fillRect/>
          </a:stretch>
        </p:blipFill>
        <p:spPr>
          <a:xfrm>
            <a:off x="980726" y="1320298"/>
            <a:ext cx="8969389" cy="5537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6151893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838200" y="1825625"/>
            <a:ext cx="10515600" cy="4800258"/>
          </a:xfrm>
        </p:spPr>
        <p:txBody>
          <a:bodyPr>
            <a:normAutofit/>
          </a:bodyPr>
          <a:lstStyle/>
          <a:p>
            <a:pPr>
              <a:buClr>
                <a:srgbClr val="C00000"/>
              </a:buClr>
              <a:defRPr/>
            </a:pPr>
            <a:r>
              <a:rPr lang="en-US" sz="3100" b="1" dirty="0" smtClean="0"/>
              <a:t>Clinical symptoms and signs</a:t>
            </a:r>
          </a:p>
          <a:p>
            <a:pPr marL="0" indent="0">
              <a:buClr>
                <a:srgbClr val="C00000"/>
              </a:buClr>
              <a:buNone/>
              <a:defRPr/>
            </a:pPr>
            <a:endParaRPr lang="en-US" sz="3100" b="1" dirty="0" smtClean="0"/>
          </a:p>
          <a:p>
            <a:pPr>
              <a:buClr>
                <a:srgbClr val="C00000"/>
              </a:buClr>
              <a:defRPr/>
            </a:pPr>
            <a:r>
              <a:rPr lang="en-US" sz="3100" b="1" dirty="0" smtClean="0"/>
              <a:t>Virus blood detection</a:t>
            </a:r>
            <a:endParaRPr lang="sl-SI" sz="3100" b="1" dirty="0"/>
          </a:p>
          <a:p>
            <a:pPr marL="0" indent="0">
              <a:buNone/>
              <a:defRPr/>
            </a:pPr>
            <a:endParaRPr lang="sl-SI" sz="3100" dirty="0"/>
          </a:p>
          <a:p>
            <a:pPr>
              <a:buClr>
                <a:srgbClr val="C00000"/>
              </a:buClr>
              <a:defRPr/>
            </a:pPr>
            <a:r>
              <a:rPr lang="en-US" sz="3100" b="1" dirty="0" smtClean="0"/>
              <a:t>CSF</a:t>
            </a:r>
            <a:r>
              <a:rPr lang="sl-SI" sz="3100" b="1" dirty="0" smtClean="0"/>
              <a:t>  </a:t>
            </a:r>
            <a:r>
              <a:rPr lang="sr-Cyrl-RS" sz="3100" dirty="0" smtClean="0"/>
              <a:t>  </a:t>
            </a:r>
            <a:r>
              <a:rPr lang="en-US" sz="3100" dirty="0" smtClean="0"/>
              <a:t> </a:t>
            </a:r>
          </a:p>
          <a:p>
            <a:pPr>
              <a:buClr>
                <a:srgbClr val="C00000"/>
              </a:buClr>
              <a:defRPr/>
            </a:pPr>
            <a:endParaRPr lang="en-US" sz="3100" dirty="0"/>
          </a:p>
          <a:p>
            <a:pPr lvl="0">
              <a:buClr>
                <a:srgbClr val="C00000"/>
              </a:buClr>
              <a:defRPr/>
            </a:pPr>
            <a:r>
              <a:rPr lang="en-US" sz="3100" b="1" dirty="0" smtClean="0">
                <a:solidFill>
                  <a:prstClr val="black"/>
                </a:solidFill>
              </a:rPr>
              <a:t>CT </a:t>
            </a:r>
            <a:r>
              <a:rPr lang="en-US" sz="3100" b="1" dirty="0">
                <a:solidFill>
                  <a:prstClr val="black"/>
                </a:solidFill>
              </a:rPr>
              <a:t>and MRI</a:t>
            </a:r>
            <a:endParaRPr lang="sl-SI" sz="3100" dirty="0">
              <a:solidFill>
                <a:prstClr val="black"/>
              </a:solidFill>
            </a:endParaRPr>
          </a:p>
          <a:p>
            <a:pPr marL="0" indent="0">
              <a:buClr>
                <a:srgbClr val="C00000"/>
              </a:buClr>
              <a:buNone/>
              <a:defRPr/>
            </a:pPr>
            <a:r>
              <a:rPr lang="en-US" sz="3100" dirty="0" smtClean="0"/>
              <a:t>        </a:t>
            </a:r>
            <a:r>
              <a:rPr lang="sl-SI" sz="3100" dirty="0" smtClean="0"/>
              <a:t> </a:t>
            </a:r>
            <a:endParaRPr lang="sl-SI" sz="3100" dirty="0"/>
          </a:p>
          <a:p>
            <a:endParaRPr lang="en-US" dirty="0"/>
          </a:p>
        </p:txBody>
      </p:sp>
      <p:cxnSp>
        <p:nvCxnSpPr>
          <p:cNvPr id="4" name="Straight Connector 3"/>
          <p:cNvCxnSpPr/>
          <p:nvPr/>
        </p:nvCxnSpPr>
        <p:spPr>
          <a:xfrm flipV="1">
            <a:off x="838200" y="1354549"/>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140510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Treatment</a:t>
            </a:r>
            <a:endParaRPr lang="en-US" dirty="0">
              <a:latin typeface="+mn-lt"/>
            </a:endParaRPr>
          </a:p>
        </p:txBody>
      </p:sp>
      <p:sp>
        <p:nvSpPr>
          <p:cNvPr id="3" name="Content Placeholder 2"/>
          <p:cNvSpPr>
            <a:spLocks noGrp="1"/>
          </p:cNvSpPr>
          <p:nvPr>
            <p:ph idx="1"/>
          </p:nvPr>
        </p:nvSpPr>
        <p:spPr>
          <a:xfrm>
            <a:off x="681789" y="2465126"/>
            <a:ext cx="10515600" cy="4351338"/>
          </a:xfrm>
        </p:spPr>
        <p:txBody>
          <a:bodyPr/>
          <a:lstStyle/>
          <a:p>
            <a:r>
              <a:rPr lang="en-US" dirty="0" smtClean="0">
                <a:solidFill>
                  <a:srgbClr val="040C28"/>
                </a:solidFill>
              </a:rPr>
              <a:t>Antiretroviral </a:t>
            </a:r>
            <a:r>
              <a:rPr lang="en-US" dirty="0">
                <a:solidFill>
                  <a:srgbClr val="040C28"/>
                </a:solidFill>
              </a:rPr>
              <a:t>therapy (</a:t>
            </a:r>
            <a:r>
              <a:rPr lang="en-US" dirty="0" smtClean="0">
                <a:solidFill>
                  <a:srgbClr val="040C28"/>
                </a:solidFill>
              </a:rPr>
              <a:t>ART)</a:t>
            </a:r>
            <a:endParaRPr lang="sr-Cyrl-RS" dirty="0" smtClean="0"/>
          </a:p>
          <a:p>
            <a:r>
              <a:rPr lang="en-US" dirty="0" smtClean="0"/>
              <a:t>Antifungal therapy</a:t>
            </a:r>
            <a:endParaRPr lang="sr-Cyrl-RS" dirty="0" smtClean="0"/>
          </a:p>
          <a:p>
            <a:endParaRPr lang="en-US" dirty="0"/>
          </a:p>
        </p:txBody>
      </p:sp>
      <p:cxnSp>
        <p:nvCxnSpPr>
          <p:cNvPr id="4" name="Straight Connector 3"/>
          <p:cNvCxnSpPr/>
          <p:nvPr/>
        </p:nvCxnSpPr>
        <p:spPr>
          <a:xfrm flipV="1">
            <a:off x="838200" y="132641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906043" y="4227342"/>
            <a:ext cx="4137073" cy="2630658"/>
          </a:xfrm>
          <a:prstGeom prst="rect">
            <a:avLst/>
          </a:prstGeom>
        </p:spPr>
      </p:pic>
      <p:pic>
        <p:nvPicPr>
          <p:cNvPr id="6" name="Picture 5"/>
          <p:cNvPicPr>
            <a:picLocks noChangeAspect="1"/>
          </p:cNvPicPr>
          <p:nvPr/>
        </p:nvPicPr>
        <p:blipFill>
          <a:blip r:embed="rId3"/>
          <a:stretch>
            <a:fillRect/>
          </a:stretch>
        </p:blipFill>
        <p:spPr>
          <a:xfrm>
            <a:off x="6596428" y="1638219"/>
            <a:ext cx="3672987" cy="2286000"/>
          </a:xfrm>
          <a:prstGeom prst="rect">
            <a:avLst/>
          </a:prstGeom>
        </p:spPr>
      </p:pic>
    </p:spTree>
    <p:extLst>
      <p:ext uri="{BB962C8B-B14F-4D97-AF65-F5344CB8AC3E}">
        <p14:creationId xmlns:p14="http://schemas.microsoft.com/office/powerpoint/2010/main" xmlns="" val="2288789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solidFill>
                  <a:prstClr val="black"/>
                </a:solidFill>
                <a:latin typeface="Comic Sans MS" panose="030F0702030302020204" pitchFamily="66" charset="0"/>
              </a:rPr>
              <a:t>CNS infection - symptoms and signs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233588"/>
            <a:ext cx="10515600" cy="4351338"/>
          </a:xfrm>
        </p:spPr>
        <p:txBody>
          <a:bodyPr>
            <a:normAutofit/>
          </a:bodyPr>
          <a:lstStyle/>
          <a:p>
            <a:pPr>
              <a:buClr>
                <a:srgbClr val="C00000"/>
              </a:buClr>
            </a:pPr>
            <a:r>
              <a:rPr lang="sr-Latn-RS" sz="2400" dirty="0" smtClean="0"/>
              <a:t>Fever</a:t>
            </a:r>
            <a:endParaRPr lang="sr-Cyrl-RS" sz="2400" dirty="0" smtClean="0"/>
          </a:p>
          <a:p>
            <a:endParaRPr lang="sr-Cyrl-RS" sz="2400" dirty="0"/>
          </a:p>
          <a:p>
            <a:pPr>
              <a:buClr>
                <a:srgbClr val="C00000"/>
              </a:buClr>
            </a:pPr>
            <a:r>
              <a:rPr lang="sr-Latn-RS" sz="2400" dirty="0" smtClean="0"/>
              <a:t>Headache (new and unknown)</a:t>
            </a:r>
            <a:endParaRPr lang="sr-Cyrl-RS" sz="2400" dirty="0" smtClean="0"/>
          </a:p>
          <a:p>
            <a:endParaRPr lang="sr-Cyrl-RS" sz="2400" dirty="0"/>
          </a:p>
          <a:p>
            <a:pPr>
              <a:buClr>
                <a:srgbClr val="C00000"/>
              </a:buClr>
            </a:pPr>
            <a:r>
              <a:rPr lang="en-US" sz="2400" dirty="0"/>
              <a:t>Altered state of </a:t>
            </a:r>
            <a:r>
              <a:rPr lang="en-US" sz="2400" dirty="0" smtClean="0"/>
              <a:t>consciousness</a:t>
            </a:r>
            <a:r>
              <a:rPr lang="sr-Cyrl-RS" sz="2400" dirty="0" smtClean="0"/>
              <a:t> </a:t>
            </a:r>
          </a:p>
          <a:p>
            <a:pPr marL="0" indent="0">
              <a:buClr>
                <a:srgbClr val="C00000"/>
              </a:buClr>
              <a:buNone/>
            </a:pPr>
            <a:r>
              <a:rPr lang="sr-Cyrl-RS" sz="2400" dirty="0"/>
              <a:t> </a:t>
            </a:r>
            <a:r>
              <a:rPr lang="sr-Cyrl-RS" sz="2400" dirty="0" smtClean="0"/>
              <a:t> (</a:t>
            </a:r>
            <a:r>
              <a:rPr lang="en-US" sz="2400" dirty="0">
                <a:solidFill>
                  <a:srgbClr val="212121"/>
                </a:solidFill>
              </a:rPr>
              <a:t>varying </a:t>
            </a:r>
            <a:r>
              <a:rPr lang="en-US" sz="2400" dirty="0" smtClean="0">
                <a:solidFill>
                  <a:srgbClr val="212121"/>
                </a:solidFill>
              </a:rPr>
              <a:t>degrees</a:t>
            </a:r>
            <a:r>
              <a:rPr lang="sr-Latn-RS" sz="2400" dirty="0" smtClean="0">
                <a:solidFill>
                  <a:srgbClr val="212121"/>
                </a:solidFill>
              </a:rPr>
              <a:t>: </a:t>
            </a:r>
            <a:r>
              <a:rPr lang="en-US" sz="2400" dirty="0" smtClean="0"/>
              <a:t>somnolence, </a:t>
            </a:r>
            <a:r>
              <a:rPr lang="en-US" sz="2400" dirty="0"/>
              <a:t>lethargy, coma</a:t>
            </a:r>
            <a:r>
              <a:rPr lang="sr-Cyrl-RS" sz="2400" dirty="0" smtClean="0"/>
              <a:t>)</a:t>
            </a:r>
          </a:p>
          <a:p>
            <a:endParaRPr lang="sr-Cyrl-RS" sz="2400" dirty="0"/>
          </a:p>
          <a:p>
            <a:pPr>
              <a:buClr>
                <a:srgbClr val="C00000"/>
              </a:buClr>
            </a:pPr>
            <a:r>
              <a:rPr lang="en-US" sz="2400" dirty="0"/>
              <a:t>A stiff neck with positive meningeal </a:t>
            </a:r>
            <a:r>
              <a:rPr lang="en-US" sz="2400" dirty="0" smtClean="0"/>
              <a:t>signs</a:t>
            </a:r>
            <a:endParaRPr lang="en-US" sz="2400" dirty="0"/>
          </a:p>
        </p:txBody>
      </p:sp>
      <p:cxnSp>
        <p:nvCxnSpPr>
          <p:cNvPr id="4" name="Straight Connector 3"/>
          <p:cNvCxnSpPr/>
          <p:nvPr/>
        </p:nvCxnSpPr>
        <p:spPr>
          <a:xfrm flipV="1">
            <a:off x="880403" y="143490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AutoShape 2" descr="Infekcije centralnog nervnog sistema (mozg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p:cNvPicPr>
            <a:picLocks noChangeAspect="1"/>
          </p:cNvPicPr>
          <p:nvPr/>
        </p:nvPicPr>
        <p:blipFill>
          <a:blip r:embed="rId2"/>
          <a:stretch>
            <a:fillRect/>
          </a:stretch>
        </p:blipFill>
        <p:spPr>
          <a:xfrm>
            <a:off x="10002128" y="2531330"/>
            <a:ext cx="2053883" cy="1743075"/>
          </a:xfrm>
          <a:prstGeom prst="rect">
            <a:avLst/>
          </a:prstGeom>
        </p:spPr>
      </p:pic>
      <p:pic>
        <p:nvPicPr>
          <p:cNvPr id="8" name="Picture 7"/>
          <p:cNvPicPr>
            <a:picLocks noChangeAspect="1"/>
          </p:cNvPicPr>
          <p:nvPr/>
        </p:nvPicPr>
        <p:blipFill>
          <a:blip r:embed="rId3"/>
          <a:stretch>
            <a:fillRect/>
          </a:stretch>
        </p:blipFill>
        <p:spPr>
          <a:xfrm>
            <a:off x="7737231" y="1661283"/>
            <a:ext cx="1920313" cy="1740094"/>
          </a:xfrm>
          <a:prstGeom prst="rect">
            <a:avLst/>
          </a:prstGeom>
        </p:spPr>
      </p:pic>
      <p:pic>
        <p:nvPicPr>
          <p:cNvPr id="9" name="Picture 8"/>
          <p:cNvPicPr>
            <a:picLocks noChangeAspect="1"/>
          </p:cNvPicPr>
          <p:nvPr/>
        </p:nvPicPr>
        <p:blipFill>
          <a:blip r:embed="rId4"/>
          <a:stretch>
            <a:fillRect/>
          </a:stretch>
        </p:blipFill>
        <p:spPr>
          <a:xfrm>
            <a:off x="7384806" y="3944277"/>
            <a:ext cx="2272738" cy="1600200"/>
          </a:xfrm>
          <a:prstGeom prst="rect">
            <a:avLst/>
          </a:prstGeom>
        </p:spPr>
      </p:pic>
      <p:pic>
        <p:nvPicPr>
          <p:cNvPr id="10" name="Picture 9"/>
          <p:cNvPicPr>
            <a:picLocks noChangeAspect="1"/>
          </p:cNvPicPr>
          <p:nvPr/>
        </p:nvPicPr>
        <p:blipFill>
          <a:blip r:embed="rId5"/>
          <a:stretch>
            <a:fillRect/>
          </a:stretch>
        </p:blipFill>
        <p:spPr>
          <a:xfrm>
            <a:off x="9896546" y="5342694"/>
            <a:ext cx="2159465" cy="1382052"/>
          </a:xfrm>
          <a:prstGeom prst="rect">
            <a:avLst/>
          </a:prstGeom>
        </p:spPr>
      </p:pic>
    </p:spTree>
    <p:extLst>
      <p:ext uri="{BB962C8B-B14F-4D97-AF65-F5344CB8AC3E}">
        <p14:creationId xmlns:p14="http://schemas.microsoft.com/office/powerpoint/2010/main" xmlns="" val="37598335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2" name="Picture 2" descr="People living with HIV work with a health care provider to choose an HIV regimen. HIV medicines are grouped into seven drug classes according to how they fight HIV: NNRTIs, NRTIs, PIs, Fusion Inhibitors, CCR5 Antagonists, INSTIs, and Post-Attachment Inhibitors."/>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28969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0" y="0"/>
            <a:ext cx="12192000" cy="6942221"/>
          </a:xfrm>
          <a:prstGeom prst="rect">
            <a:avLst/>
          </a:prstGeom>
        </p:spPr>
      </p:pic>
    </p:spTree>
    <p:extLst>
      <p:ext uri="{BB962C8B-B14F-4D97-AF65-F5344CB8AC3E}">
        <p14:creationId xmlns:p14="http://schemas.microsoft.com/office/powerpoint/2010/main" xmlns="" val="16126584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r>
              <a:rPr lang="en-US" i="1" dirty="0">
                <a:latin typeface="Comic Sans MS" pitchFamily="66" charset="0"/>
              </a:rPr>
              <a:t/>
            </a:r>
            <a:br>
              <a:rPr lang="en-US" i="1" dirty="0">
                <a:latin typeface="Comic Sans MS" pitchFamily="66" charset="0"/>
              </a:rPr>
            </a:br>
            <a:endParaRPr lang="en-US" dirty="0"/>
          </a:p>
        </p:txBody>
      </p:sp>
      <p:sp>
        <p:nvSpPr>
          <p:cNvPr id="3" name="Content Placeholder 2"/>
          <p:cNvSpPr>
            <a:spLocks noGrp="1"/>
          </p:cNvSpPr>
          <p:nvPr>
            <p:ph idx="1"/>
          </p:nvPr>
        </p:nvSpPr>
        <p:spPr>
          <a:xfrm>
            <a:off x="709586" y="2371587"/>
            <a:ext cx="5526505" cy="4351338"/>
          </a:xfrm>
        </p:spPr>
        <p:txBody>
          <a:bodyPr>
            <a:normAutofit fontScale="92500" lnSpcReduction="10000"/>
          </a:bodyPr>
          <a:lstStyle/>
          <a:p>
            <a:pPr>
              <a:buClr>
                <a:srgbClr val="C00000"/>
              </a:buClr>
              <a:defRPr/>
            </a:pPr>
            <a:r>
              <a:rPr lang="en-US" sz="2400" dirty="0" smtClean="0">
                <a:solidFill>
                  <a:srgbClr val="333333"/>
                </a:solidFill>
              </a:rPr>
              <a:t>Bacterial </a:t>
            </a:r>
            <a:r>
              <a:rPr lang="en-US" sz="2400" dirty="0">
                <a:solidFill>
                  <a:srgbClr val="333333"/>
                </a:solidFill>
              </a:rPr>
              <a:t>illness transmitted to humans through the bite of infected ticks</a:t>
            </a:r>
            <a:endParaRPr lang="en-US" sz="2400" b="1" dirty="0" smtClean="0"/>
          </a:p>
          <a:p>
            <a:pPr>
              <a:buClr>
                <a:srgbClr val="C00000"/>
              </a:buClr>
              <a:defRPr/>
            </a:pPr>
            <a:r>
              <a:rPr lang="en-US" sz="2400" dirty="0">
                <a:solidFill>
                  <a:srgbClr val="333333"/>
                </a:solidFill>
              </a:rPr>
              <a:t>The disease is caused by bacteria in the family Borreliaceae, </a:t>
            </a:r>
            <a:r>
              <a:rPr lang="en-US" sz="2400" dirty="0" smtClean="0">
                <a:solidFill>
                  <a:srgbClr val="333333"/>
                </a:solidFill>
              </a:rPr>
              <a:t>particularly </a:t>
            </a:r>
            <a:r>
              <a:rPr lang="sl-SI" sz="2400" b="1" dirty="0" smtClean="0"/>
              <a:t>Borrelia burgdorferi</a:t>
            </a:r>
            <a:endParaRPr lang="en-US" sz="2400" b="1" dirty="0" smtClean="0"/>
          </a:p>
          <a:p>
            <a:pPr>
              <a:buClr>
                <a:srgbClr val="C00000"/>
              </a:buClr>
              <a:defRPr/>
            </a:pPr>
            <a:r>
              <a:rPr lang="en-US" sz="2400" dirty="0">
                <a:solidFill>
                  <a:srgbClr val="212121"/>
                </a:solidFill>
              </a:rPr>
              <a:t>Lyme arthritis was recognized in 1976 because of geographical clustering of children with arthritis in Lyme, Connecticut in the </a:t>
            </a:r>
            <a:r>
              <a:rPr lang="en-US" sz="2400" dirty="0" smtClean="0">
                <a:solidFill>
                  <a:srgbClr val="212121"/>
                </a:solidFill>
              </a:rPr>
              <a:t>USA</a:t>
            </a:r>
          </a:p>
          <a:p>
            <a:pPr>
              <a:buClr>
                <a:srgbClr val="C00000"/>
              </a:buClr>
              <a:defRPr/>
            </a:pPr>
            <a:r>
              <a:rPr lang="en-US" sz="2400" dirty="0" smtClean="0">
                <a:solidFill>
                  <a:srgbClr val="212121"/>
                </a:solidFill>
              </a:rPr>
              <a:t>Lyme </a:t>
            </a:r>
            <a:r>
              <a:rPr lang="en-US" sz="2400" dirty="0">
                <a:solidFill>
                  <a:srgbClr val="212121"/>
                </a:solidFill>
              </a:rPr>
              <a:t>arthritis was revealed to be part of a complicated multisystem illness, which included erythema migrans (a slowly expanding skin lesion)</a:t>
            </a:r>
            <a:endParaRPr lang="sl-SI" sz="2400" b="1" dirty="0"/>
          </a:p>
          <a:p>
            <a:pPr>
              <a:defRPr/>
            </a:pPr>
            <a:endParaRPr lang="sl-SI" dirty="0"/>
          </a:p>
          <a:p>
            <a:endParaRPr lang="en-US" dirty="0"/>
          </a:p>
        </p:txBody>
      </p:sp>
      <p:cxnSp>
        <p:nvCxnSpPr>
          <p:cNvPr id="4" name="Straight Connector 3"/>
          <p:cNvCxnSpPr/>
          <p:nvPr/>
        </p:nvCxnSpPr>
        <p:spPr>
          <a:xfrm flipV="1">
            <a:off x="838200" y="104602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285121" y="2371587"/>
            <a:ext cx="4906879" cy="4486413"/>
          </a:xfrm>
          <a:prstGeom prst="rect">
            <a:avLst/>
          </a:prstGeom>
        </p:spPr>
      </p:pic>
    </p:spTree>
    <p:extLst>
      <p:ext uri="{BB962C8B-B14F-4D97-AF65-F5344CB8AC3E}">
        <p14:creationId xmlns:p14="http://schemas.microsoft.com/office/powerpoint/2010/main" xmlns="" val="4386919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endParaRPr lang="en-US" dirty="0"/>
          </a:p>
        </p:txBody>
      </p:sp>
      <p:sp>
        <p:nvSpPr>
          <p:cNvPr id="3" name="Content Placeholder 2"/>
          <p:cNvSpPr>
            <a:spLocks noGrp="1"/>
          </p:cNvSpPr>
          <p:nvPr>
            <p:ph idx="1"/>
          </p:nvPr>
        </p:nvSpPr>
        <p:spPr>
          <a:xfrm>
            <a:off x="838200" y="2177318"/>
            <a:ext cx="10515600" cy="4351338"/>
          </a:xfrm>
        </p:spPr>
        <p:txBody>
          <a:bodyPr>
            <a:normAutofit lnSpcReduction="10000"/>
          </a:bodyPr>
          <a:lstStyle/>
          <a:p>
            <a:pPr>
              <a:buClr>
                <a:srgbClr val="C00000"/>
              </a:buClr>
              <a:defRPr/>
            </a:pP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was recovered from patients with these clinical manifestations of the </a:t>
            </a:r>
            <a:r>
              <a:rPr lang="en-US" dirty="0" smtClean="0">
                <a:solidFill>
                  <a:srgbClr val="212121"/>
                </a:solidFill>
                <a:latin typeface="Cambria" panose="02040503050406030204" pitchFamily="18" charset="0"/>
              </a:rPr>
              <a:t>infection, </a:t>
            </a:r>
            <a:r>
              <a:rPr lang="en-US" dirty="0">
                <a:solidFill>
                  <a:srgbClr val="212121"/>
                </a:solidFill>
                <a:latin typeface="Cambria" panose="02040503050406030204" pitchFamily="18" charset="0"/>
              </a:rPr>
              <a:t>and the disease, commonly affecting the skin, joints, heart or nervous system, is now referred to as Lyme </a:t>
            </a:r>
            <a:r>
              <a:rPr lang="en-US" dirty="0" smtClean="0">
                <a:solidFill>
                  <a:srgbClr val="212121"/>
                </a:solidFill>
                <a:latin typeface="Cambria" panose="02040503050406030204" pitchFamily="18" charset="0"/>
              </a:rPr>
              <a:t>borreliosis</a:t>
            </a:r>
            <a:endParaRPr lang="en-US" dirty="0" smtClean="0"/>
          </a:p>
          <a:p>
            <a:pPr>
              <a:buClr>
                <a:srgbClr val="C00000"/>
              </a:buClr>
              <a:defRPr/>
            </a:pPr>
            <a:endParaRPr lang="en-US" dirty="0" smtClean="0"/>
          </a:p>
          <a:p>
            <a:pPr>
              <a:buClr>
                <a:srgbClr val="C00000"/>
              </a:buClr>
              <a:defRPr/>
            </a:pP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a:t>
            </a:r>
            <a:r>
              <a:rPr lang="en-US" dirty="0" smtClean="0">
                <a:solidFill>
                  <a:srgbClr val="212121"/>
                </a:solidFill>
                <a:latin typeface="Cambria" panose="02040503050406030204" pitchFamily="18" charset="0"/>
              </a:rPr>
              <a:t>activate </a:t>
            </a:r>
            <a:r>
              <a:rPr lang="en-US" dirty="0">
                <a:solidFill>
                  <a:srgbClr val="212121"/>
                </a:solidFill>
                <a:latin typeface="Cambria" panose="02040503050406030204" pitchFamily="18" charset="0"/>
              </a:rPr>
              <a:t>both innate and adaptive immune responses. As </a:t>
            </a: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does not produce toxins or extracellular matrix-degrading proteases, most of the manifestations of human Lyme borreliosis at each </a:t>
            </a:r>
            <a:r>
              <a:rPr lang="en-US" dirty="0" smtClean="0">
                <a:solidFill>
                  <a:srgbClr val="212121"/>
                </a:solidFill>
                <a:latin typeface="Cambria" panose="02040503050406030204" pitchFamily="18" charset="0"/>
              </a:rPr>
              <a:t> </a:t>
            </a:r>
            <a:r>
              <a:rPr lang="en-US" dirty="0">
                <a:solidFill>
                  <a:srgbClr val="212121"/>
                </a:solidFill>
                <a:latin typeface="Cambria" panose="02040503050406030204" pitchFamily="18" charset="0"/>
              </a:rPr>
              <a:t>stages of disease result from inflammation generated by these immune </a:t>
            </a:r>
            <a:r>
              <a:rPr lang="en-US" dirty="0" smtClean="0">
                <a:solidFill>
                  <a:srgbClr val="212121"/>
                </a:solidFill>
                <a:latin typeface="Cambria" panose="02040503050406030204" pitchFamily="18" charset="0"/>
              </a:rPr>
              <a:t>responses</a:t>
            </a:r>
            <a:endParaRPr lang="en-US" dirty="0"/>
          </a:p>
          <a:p>
            <a:endParaRPr lang="en-US" dirty="0"/>
          </a:p>
        </p:txBody>
      </p:sp>
      <p:cxnSp>
        <p:nvCxnSpPr>
          <p:cNvPr id="4" name="Straight Connector 3"/>
          <p:cNvCxnSpPr/>
          <p:nvPr/>
        </p:nvCxnSpPr>
        <p:spPr>
          <a:xfrm flipV="1">
            <a:off x="838200" y="132641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0818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Disease stages</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77500" lnSpcReduction="20000"/>
          </a:bodyPr>
          <a:lstStyle/>
          <a:p>
            <a:r>
              <a:rPr lang="en-US" dirty="0"/>
              <a:t>In stage 1 </a:t>
            </a:r>
            <a:r>
              <a:rPr lang="en-US" dirty="0">
                <a:solidFill>
                  <a:srgbClr val="212121"/>
                </a:solidFill>
              </a:rPr>
              <a:t>(in humans, this is typically an expanding skin lesion known as </a:t>
            </a:r>
            <a:r>
              <a:rPr lang="en-US" b="1" dirty="0">
                <a:solidFill>
                  <a:srgbClr val="C00000"/>
                </a:solidFill>
              </a:rPr>
              <a:t>erythema </a:t>
            </a:r>
            <a:r>
              <a:rPr lang="en-US" b="1" dirty="0" smtClean="0">
                <a:solidFill>
                  <a:srgbClr val="C00000"/>
                </a:solidFill>
              </a:rPr>
              <a:t>migrans</a:t>
            </a:r>
            <a:r>
              <a:rPr lang="en-US" dirty="0" smtClean="0">
                <a:solidFill>
                  <a:srgbClr val="212121"/>
                </a:solidFill>
              </a:rPr>
              <a:t>)</a:t>
            </a:r>
          </a:p>
          <a:p>
            <a:r>
              <a:rPr lang="en-US" dirty="0">
                <a:solidFill>
                  <a:srgbClr val="212121"/>
                </a:solidFill>
              </a:rPr>
              <a:t>B</a:t>
            </a:r>
            <a:r>
              <a:rPr lang="en-US" dirty="0" smtClean="0">
                <a:solidFill>
                  <a:srgbClr val="212121"/>
                </a:solidFill>
              </a:rPr>
              <a:t>iopsies </a:t>
            </a:r>
            <a:r>
              <a:rPr lang="en-US" dirty="0">
                <a:solidFill>
                  <a:srgbClr val="212121"/>
                </a:solidFill>
              </a:rPr>
              <a:t>that are taken during the first days of infection show papillary dermal oedema and a mixed infiltrate that consists predominantly of T cells, neutrophils, dendritic cells and monocytes or </a:t>
            </a:r>
            <a:r>
              <a:rPr lang="en-US" dirty="0" smtClean="0">
                <a:solidFill>
                  <a:srgbClr val="212121"/>
                </a:solidFill>
              </a:rPr>
              <a:t>macrophages</a:t>
            </a:r>
          </a:p>
          <a:p>
            <a:r>
              <a:rPr lang="en-US" dirty="0" smtClean="0">
                <a:solidFill>
                  <a:srgbClr val="212121"/>
                </a:solidFill>
              </a:rPr>
              <a:t> </a:t>
            </a:r>
            <a:r>
              <a:rPr lang="en-US" dirty="0">
                <a:solidFill>
                  <a:srgbClr val="212121"/>
                </a:solidFill>
              </a:rPr>
              <a:t>Cytokine expression during this stage is predominantly pro-inflammatory and includes increased levels of tumour necrosis factor (TNF), IL-2, IL-6 and type I interferons (</a:t>
            </a:r>
            <a:r>
              <a:rPr lang="en-US" dirty="0" smtClean="0">
                <a:solidFill>
                  <a:srgbClr val="212121"/>
                </a:solidFill>
              </a:rPr>
              <a:t>IFNs). </a:t>
            </a:r>
            <a:r>
              <a:rPr lang="en-US" dirty="0">
                <a:solidFill>
                  <a:srgbClr val="212121"/>
                </a:solidFill>
              </a:rPr>
              <a:t>The levels of chemokines that attract </a:t>
            </a:r>
            <a:r>
              <a:rPr lang="en-US" dirty="0" smtClean="0">
                <a:solidFill>
                  <a:srgbClr val="212121"/>
                </a:solidFill>
              </a:rPr>
              <a:t>neutrophils, macrophages and </a:t>
            </a:r>
            <a:r>
              <a:rPr lang="en-US" dirty="0">
                <a:solidFill>
                  <a:srgbClr val="212121"/>
                </a:solidFill>
              </a:rPr>
              <a:t>T cells </a:t>
            </a:r>
            <a:r>
              <a:rPr lang="en-US" dirty="0" smtClean="0">
                <a:solidFill>
                  <a:srgbClr val="212121"/>
                </a:solidFill>
              </a:rPr>
              <a:t>are </a:t>
            </a:r>
            <a:r>
              <a:rPr lang="en-US" dirty="0">
                <a:solidFill>
                  <a:srgbClr val="212121"/>
                </a:solidFill>
              </a:rPr>
              <a:t>also increased in erythema migrans </a:t>
            </a:r>
            <a:r>
              <a:rPr lang="en-US" dirty="0" smtClean="0">
                <a:solidFill>
                  <a:srgbClr val="212121"/>
                </a:solidFill>
              </a:rPr>
              <a:t>lesions</a:t>
            </a:r>
          </a:p>
          <a:p>
            <a:r>
              <a:rPr lang="en-US" dirty="0" smtClean="0">
                <a:solidFill>
                  <a:srgbClr val="212121"/>
                </a:solidFill>
              </a:rPr>
              <a:t> </a:t>
            </a:r>
            <a:r>
              <a:rPr lang="en-US" dirty="0">
                <a:solidFill>
                  <a:srgbClr val="212121"/>
                </a:solidFill>
              </a:rPr>
              <a:t>In both animal and human studies, neutrophils, which are highly effective at killing </a:t>
            </a:r>
            <a:r>
              <a:rPr lang="en-US" i="1" dirty="0">
                <a:solidFill>
                  <a:srgbClr val="212121"/>
                </a:solidFill>
              </a:rPr>
              <a:t>B. burgdorferi</a:t>
            </a:r>
            <a:r>
              <a:rPr lang="en-US" dirty="0">
                <a:solidFill>
                  <a:srgbClr val="212121"/>
                </a:solidFill>
              </a:rPr>
              <a:t>, are notably absent as the erythema migrans rash progresses past 24 hours, whereas T cells, dendritic cells and monocytes </a:t>
            </a:r>
            <a:r>
              <a:rPr lang="en-US" dirty="0" smtClean="0">
                <a:solidFill>
                  <a:srgbClr val="212121"/>
                </a:solidFill>
              </a:rPr>
              <a:t>remain</a:t>
            </a:r>
          </a:p>
          <a:p>
            <a:r>
              <a:rPr lang="en-US" dirty="0">
                <a:solidFill>
                  <a:srgbClr val="212121"/>
                </a:solidFill>
              </a:rPr>
              <a:t> As erythema migrans lesions evolve over days, they progress to dense perivascular and interstitial infiltrates that consist of lymphocytes, plasma cells and occasionally mast </a:t>
            </a:r>
            <a:r>
              <a:rPr lang="en-US" dirty="0" smtClean="0">
                <a:solidFill>
                  <a:srgbClr val="212121"/>
                </a:solidFill>
              </a:rPr>
              <a:t>cells</a:t>
            </a:r>
          </a:p>
          <a:p>
            <a:r>
              <a:rPr lang="en-US" dirty="0">
                <a:solidFill>
                  <a:srgbClr val="212121"/>
                </a:solidFill>
              </a:rPr>
              <a:t>B cells are crucial for the control of </a:t>
            </a:r>
            <a:r>
              <a:rPr lang="en-US" dirty="0" smtClean="0">
                <a:solidFill>
                  <a:srgbClr val="212121"/>
                </a:solidFill>
              </a:rPr>
              <a:t>infection</a:t>
            </a:r>
            <a:endParaRPr lang="en-US" dirty="0"/>
          </a:p>
        </p:txBody>
      </p:sp>
      <p:cxnSp>
        <p:nvCxnSpPr>
          <p:cNvPr id="4" name="Straight Connector 3"/>
          <p:cNvCxnSpPr/>
          <p:nvPr/>
        </p:nvCxnSpPr>
        <p:spPr>
          <a:xfrm flipV="1">
            <a:off x="838200" y="132641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711485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Clinical manifestations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p>
        </p:txBody>
      </p:sp>
      <p:sp>
        <p:nvSpPr>
          <p:cNvPr id="3" name="Content Placeholder 2"/>
          <p:cNvSpPr>
            <a:spLocks noGrp="1"/>
          </p:cNvSpPr>
          <p:nvPr>
            <p:ph idx="1"/>
          </p:nvPr>
        </p:nvSpPr>
        <p:spPr>
          <a:xfrm>
            <a:off x="513347" y="2282825"/>
            <a:ext cx="6236368" cy="4575175"/>
          </a:xfrm>
        </p:spPr>
        <p:txBody>
          <a:bodyPr>
            <a:normAutofit/>
          </a:bodyPr>
          <a:lstStyle/>
          <a:p>
            <a:pPr>
              <a:buClr>
                <a:srgbClr val="C00000"/>
              </a:buClr>
              <a:defRPr/>
            </a:pPr>
            <a:r>
              <a:rPr lang="en-US" sz="2600" dirty="0">
                <a:solidFill>
                  <a:srgbClr val="212121"/>
                </a:solidFill>
              </a:rPr>
              <a:t>In all parts of the world with endemic Lyme borreliosis, the infection typically begins during summer with erythema migrans (stage 1), which occurs at the site of the tick bite </a:t>
            </a:r>
            <a:endParaRPr lang="en-US" sz="2600" dirty="0" smtClean="0">
              <a:solidFill>
                <a:srgbClr val="212121"/>
              </a:solidFill>
            </a:endParaRPr>
          </a:p>
          <a:p>
            <a:pPr marL="0" indent="0">
              <a:buClr>
                <a:srgbClr val="C00000"/>
              </a:buClr>
              <a:buNone/>
              <a:defRPr/>
            </a:pPr>
            <a:endParaRPr lang="en-US" sz="2600" dirty="0" smtClean="0">
              <a:solidFill>
                <a:srgbClr val="212121"/>
              </a:solidFill>
            </a:endParaRPr>
          </a:p>
          <a:p>
            <a:pPr>
              <a:buClr>
                <a:srgbClr val="C00000"/>
              </a:buClr>
              <a:defRPr/>
            </a:pPr>
            <a:r>
              <a:rPr lang="sl-SI" sz="2600" dirty="0" smtClean="0"/>
              <a:t> </a:t>
            </a:r>
            <a:r>
              <a:rPr lang="en-US" sz="2600" dirty="0" smtClean="0">
                <a:solidFill>
                  <a:srgbClr val="212121"/>
                </a:solidFill>
              </a:rPr>
              <a:t>Erythema </a:t>
            </a:r>
            <a:r>
              <a:rPr lang="en-US" sz="2600" dirty="0">
                <a:solidFill>
                  <a:srgbClr val="212121"/>
                </a:solidFill>
              </a:rPr>
              <a:t>migrans is often accompanied </a:t>
            </a:r>
            <a:r>
              <a:rPr lang="en-US" sz="2600" dirty="0" smtClean="0">
                <a:solidFill>
                  <a:srgbClr val="212121"/>
                </a:solidFill>
              </a:rPr>
              <a:t>by </a:t>
            </a:r>
            <a:r>
              <a:rPr lang="en-US" sz="2600" dirty="0">
                <a:solidFill>
                  <a:srgbClr val="212121"/>
                </a:solidFill>
              </a:rPr>
              <a:t>fatigue, headache, arthralgias, myalgias, fever and regional </a:t>
            </a:r>
            <a:r>
              <a:rPr lang="en-US" sz="2600" dirty="0" smtClean="0">
                <a:solidFill>
                  <a:srgbClr val="212121"/>
                </a:solidFill>
              </a:rPr>
              <a:t>lymphadenopathy</a:t>
            </a:r>
            <a:r>
              <a:rPr lang="sl-SI" sz="2600" dirty="0" smtClean="0"/>
              <a:t>   </a:t>
            </a:r>
            <a:endParaRPr lang="en-US" sz="2600" dirty="0" smtClean="0"/>
          </a:p>
          <a:p>
            <a:pPr marL="0" indent="0">
              <a:buClr>
                <a:srgbClr val="C00000"/>
              </a:buClr>
              <a:buNone/>
              <a:defRPr/>
            </a:pPr>
            <a:r>
              <a:rPr lang="sl-SI" sz="2600" dirty="0" smtClean="0"/>
              <a:t> </a:t>
            </a:r>
            <a:endParaRPr lang="en-US" sz="2600" dirty="0" smtClean="0"/>
          </a:p>
          <a:p>
            <a:pPr marL="0" indent="0">
              <a:buClr>
                <a:srgbClr val="C00000"/>
              </a:buClr>
              <a:buNone/>
              <a:defRPr/>
            </a:pPr>
            <a:endParaRPr lang="sl-SI" sz="2600" dirty="0"/>
          </a:p>
          <a:p>
            <a:endParaRPr lang="en-US" b="1" dirty="0"/>
          </a:p>
        </p:txBody>
      </p:sp>
      <p:cxnSp>
        <p:nvCxnSpPr>
          <p:cNvPr id="4" name="Straight Connector 3"/>
          <p:cNvCxnSpPr/>
          <p:nvPr/>
        </p:nvCxnSpPr>
        <p:spPr>
          <a:xfrm flipV="1">
            <a:off x="838200" y="117814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2"/>
          <a:srcRect l="235" t="273" r="448" b="64292"/>
          <a:stretch/>
        </p:blipFill>
        <p:spPr>
          <a:xfrm>
            <a:off x="7379859" y="1804737"/>
            <a:ext cx="4812141" cy="5053263"/>
          </a:xfrm>
          <a:prstGeom prst="rect">
            <a:avLst/>
          </a:prstGeom>
        </p:spPr>
      </p:pic>
    </p:spTree>
    <p:extLst>
      <p:ext uri="{BB962C8B-B14F-4D97-AF65-F5344CB8AC3E}">
        <p14:creationId xmlns:p14="http://schemas.microsoft.com/office/powerpoint/2010/main" xmlns="" val="30183866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21" y="0"/>
            <a:ext cx="10515600" cy="1325563"/>
          </a:xfrm>
        </p:spPr>
        <p:txBody>
          <a:bodyPr/>
          <a:lstStyle/>
          <a:p>
            <a:r>
              <a:rPr lang="en-US" dirty="0">
                <a:solidFill>
                  <a:prstClr val="black"/>
                </a:solidFill>
                <a:latin typeface="Comic Sans MS" panose="030F0702030302020204" pitchFamily="66" charset="0"/>
              </a:rPr>
              <a:t>Clinical manifestations</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85000" lnSpcReduction="10000"/>
          </a:bodyPr>
          <a:lstStyle/>
          <a:p>
            <a:pPr>
              <a:spcBef>
                <a:spcPts val="2000"/>
              </a:spcBef>
              <a:spcAft>
                <a:spcPts val="2000"/>
              </a:spcAft>
            </a:pPr>
            <a:r>
              <a:rPr lang="en-US" dirty="0">
                <a:solidFill>
                  <a:srgbClr val="212121"/>
                </a:solidFill>
              </a:rPr>
              <a:t>During early disseminated infection (stage 2), patients might develop acute Lyme </a:t>
            </a:r>
            <a:r>
              <a:rPr lang="en-US" dirty="0" smtClean="0">
                <a:solidFill>
                  <a:srgbClr val="212121"/>
                </a:solidFill>
              </a:rPr>
              <a:t>neuroborreliosis</a:t>
            </a:r>
          </a:p>
          <a:p>
            <a:pPr>
              <a:spcBef>
                <a:spcPts val="2000"/>
              </a:spcBef>
              <a:spcAft>
                <a:spcPts val="2000"/>
              </a:spcAft>
            </a:pPr>
            <a:r>
              <a:rPr lang="en-US" dirty="0">
                <a:solidFill>
                  <a:srgbClr val="212121"/>
                </a:solidFill>
              </a:rPr>
              <a:t>T</a:t>
            </a:r>
            <a:r>
              <a:rPr lang="en-US" dirty="0" smtClean="0">
                <a:solidFill>
                  <a:srgbClr val="212121"/>
                </a:solidFill>
              </a:rPr>
              <a:t>he </a:t>
            </a:r>
            <a:r>
              <a:rPr lang="en-US" dirty="0">
                <a:solidFill>
                  <a:srgbClr val="212121"/>
                </a:solidFill>
              </a:rPr>
              <a:t>most common clinical </a:t>
            </a:r>
            <a:r>
              <a:rPr lang="en-US" dirty="0" smtClean="0">
                <a:solidFill>
                  <a:srgbClr val="212121"/>
                </a:solidFill>
              </a:rPr>
              <a:t>features </a:t>
            </a:r>
            <a:r>
              <a:rPr lang="en-US" dirty="0">
                <a:solidFill>
                  <a:srgbClr val="212121"/>
                </a:solidFill>
              </a:rPr>
              <a:t>are lymphocytic meningitis with episodic headaches and mild neck stiffness, cranial neuropathy (particularly facial palsy), or motor or sensory </a:t>
            </a:r>
            <a:r>
              <a:rPr lang="en-US" dirty="0" smtClean="0">
                <a:solidFill>
                  <a:srgbClr val="212121"/>
                </a:solidFill>
              </a:rPr>
              <a:t>radiculoneuritis, rarely cerebellar </a:t>
            </a:r>
            <a:r>
              <a:rPr lang="en-US" dirty="0">
                <a:solidFill>
                  <a:srgbClr val="212121"/>
                </a:solidFill>
              </a:rPr>
              <a:t>ataxia or </a:t>
            </a:r>
            <a:r>
              <a:rPr lang="en-US" dirty="0" smtClean="0">
                <a:solidFill>
                  <a:srgbClr val="212121"/>
                </a:solidFill>
              </a:rPr>
              <a:t>encephalomyelitis </a:t>
            </a:r>
          </a:p>
          <a:p>
            <a:pPr>
              <a:spcBef>
                <a:spcPts val="2000"/>
              </a:spcBef>
              <a:spcAft>
                <a:spcPts val="2000"/>
              </a:spcAft>
            </a:pPr>
            <a:r>
              <a:rPr lang="en-US" dirty="0" smtClean="0">
                <a:solidFill>
                  <a:srgbClr val="212121"/>
                </a:solidFill>
              </a:rPr>
              <a:t>Acute </a:t>
            </a:r>
            <a:r>
              <a:rPr lang="en-US" dirty="0">
                <a:solidFill>
                  <a:srgbClr val="212121"/>
                </a:solidFill>
              </a:rPr>
              <a:t>cardiac involvement can also occur during early disseminated infection and mostly manifests as fluctuating degrees of atrioventricular nodal block, in which electrical impulses from the atria are interrupted before conduction to the ventricles. Other, less common, manifestations include acute myopericarditis or mild left ventricular dysfunction and, rarely, cardiomegaly or pancarditis</a:t>
            </a:r>
          </a:p>
          <a:p>
            <a:endParaRPr lang="en-US" dirty="0"/>
          </a:p>
        </p:txBody>
      </p:sp>
      <p:cxnSp>
        <p:nvCxnSpPr>
          <p:cNvPr id="4" name="Straight Connector 3"/>
          <p:cNvCxnSpPr/>
          <p:nvPr/>
        </p:nvCxnSpPr>
        <p:spPr>
          <a:xfrm flipV="1">
            <a:off x="838200" y="106986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048957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21" y="0"/>
            <a:ext cx="10515600" cy="1325563"/>
          </a:xfrm>
        </p:spPr>
        <p:txBody>
          <a:bodyPr/>
          <a:lstStyle/>
          <a:p>
            <a:r>
              <a:rPr lang="en-US" dirty="0">
                <a:solidFill>
                  <a:prstClr val="black"/>
                </a:solidFill>
                <a:latin typeface="Comic Sans MS" panose="030F0702030302020204" pitchFamily="66" charset="0"/>
              </a:rPr>
              <a:t>Clinical manifestations</a:t>
            </a:r>
            <a:endParaRPr lang="en-US" dirty="0">
              <a:latin typeface="Comic Sans MS" panose="030F0702030302020204" pitchFamily="66" charset="0"/>
            </a:endParaRPr>
          </a:p>
        </p:txBody>
      </p:sp>
      <p:sp>
        <p:nvSpPr>
          <p:cNvPr id="3" name="Content Placeholder 2"/>
          <p:cNvSpPr>
            <a:spLocks noGrp="1"/>
          </p:cNvSpPr>
          <p:nvPr>
            <p:ph idx="1"/>
          </p:nvPr>
        </p:nvSpPr>
        <p:spPr>
          <a:xfrm>
            <a:off x="693821" y="2266030"/>
            <a:ext cx="4973053" cy="4351338"/>
          </a:xfrm>
        </p:spPr>
        <p:txBody>
          <a:bodyPr>
            <a:normAutofit fontScale="92500" lnSpcReduction="10000"/>
          </a:bodyPr>
          <a:lstStyle/>
          <a:p>
            <a:r>
              <a:rPr lang="en-US" sz="2400" dirty="0">
                <a:solidFill>
                  <a:srgbClr val="212121"/>
                </a:solidFill>
              </a:rPr>
              <a:t>The late, stage 3 manifestations of Lyme borreliosis </a:t>
            </a:r>
            <a:r>
              <a:rPr lang="en-US" sz="2400" dirty="0" smtClean="0">
                <a:solidFill>
                  <a:srgbClr val="212121"/>
                </a:solidFill>
              </a:rPr>
              <a:t>- </a:t>
            </a:r>
            <a:r>
              <a:rPr lang="en-US" sz="2400" b="1" dirty="0" smtClean="0">
                <a:solidFill>
                  <a:srgbClr val="212121"/>
                </a:solidFill>
              </a:rPr>
              <a:t>arthritis</a:t>
            </a:r>
          </a:p>
          <a:p>
            <a:r>
              <a:rPr lang="en-US" sz="2400" dirty="0" smtClean="0">
                <a:solidFill>
                  <a:srgbClr val="212121"/>
                </a:solidFill>
              </a:rPr>
              <a:t>Usually </a:t>
            </a:r>
            <a:r>
              <a:rPr lang="en-US" sz="2400" dirty="0">
                <a:solidFill>
                  <a:srgbClr val="212121"/>
                </a:solidFill>
              </a:rPr>
              <a:t>in one or a few large </a:t>
            </a:r>
            <a:r>
              <a:rPr lang="en-US" sz="2400" dirty="0" smtClean="0">
                <a:solidFill>
                  <a:srgbClr val="212121"/>
                </a:solidFill>
              </a:rPr>
              <a:t>joints</a:t>
            </a:r>
          </a:p>
          <a:p>
            <a:r>
              <a:rPr lang="en-US" sz="2400" b="1" dirty="0" smtClean="0">
                <a:solidFill>
                  <a:srgbClr val="212121"/>
                </a:solidFill>
              </a:rPr>
              <a:t>Acrodermatitis </a:t>
            </a:r>
            <a:r>
              <a:rPr lang="en-US" sz="2400" b="1" dirty="0">
                <a:solidFill>
                  <a:srgbClr val="212121"/>
                </a:solidFill>
              </a:rPr>
              <a:t>chronica atrophicans </a:t>
            </a:r>
            <a:r>
              <a:rPr lang="en-US" sz="2400" dirty="0">
                <a:solidFill>
                  <a:srgbClr val="212121"/>
                </a:solidFill>
              </a:rPr>
              <a:t>— a slowly progressive lesion that is located primarily on the extensor (acral) surfaces of the extremities — is the most frequent late manifestation of Lyme </a:t>
            </a:r>
            <a:r>
              <a:rPr lang="en-US" sz="2400" dirty="0" smtClean="0">
                <a:solidFill>
                  <a:srgbClr val="212121"/>
                </a:solidFill>
              </a:rPr>
              <a:t>borreliosis</a:t>
            </a:r>
          </a:p>
          <a:p>
            <a:r>
              <a:rPr lang="en-US" sz="2400" dirty="0" smtClean="0">
                <a:solidFill>
                  <a:srgbClr val="212121"/>
                </a:solidFill>
              </a:rPr>
              <a:t>Stroke like sy</a:t>
            </a:r>
          </a:p>
          <a:p>
            <a:r>
              <a:rPr lang="en-US" sz="2400" dirty="0" smtClean="0">
                <a:solidFill>
                  <a:srgbClr val="212121"/>
                </a:solidFill>
              </a:rPr>
              <a:t>Encephalomyelitis </a:t>
            </a:r>
            <a:r>
              <a:rPr lang="en-US" sz="2400" dirty="0">
                <a:solidFill>
                  <a:srgbClr val="212121"/>
                </a:solidFill>
              </a:rPr>
              <a:t>that is characterized by spastic paraparesis, cranial neuropathy or cognitive impairmen</a:t>
            </a:r>
            <a:endParaRPr lang="en-US" sz="2400" dirty="0"/>
          </a:p>
        </p:txBody>
      </p:sp>
      <p:cxnSp>
        <p:nvCxnSpPr>
          <p:cNvPr id="4" name="Straight Connector 3"/>
          <p:cNvCxnSpPr/>
          <p:nvPr/>
        </p:nvCxnSpPr>
        <p:spPr>
          <a:xfrm flipV="1">
            <a:off x="838200" y="106986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698833" y="1325563"/>
            <a:ext cx="3493168" cy="2865368"/>
          </a:xfrm>
          <a:prstGeom prst="rect">
            <a:avLst/>
          </a:prstGeom>
        </p:spPr>
      </p:pic>
      <p:pic>
        <p:nvPicPr>
          <p:cNvPr id="6" name="Picture 5"/>
          <p:cNvPicPr>
            <a:picLocks noChangeAspect="1"/>
          </p:cNvPicPr>
          <p:nvPr/>
        </p:nvPicPr>
        <p:blipFill rotWithShape="1">
          <a:blip r:embed="rId3"/>
          <a:srcRect l="-1568" t="56330" r="1568" b="190"/>
          <a:stretch/>
        </p:blipFill>
        <p:spPr>
          <a:xfrm>
            <a:off x="6820401" y="4190931"/>
            <a:ext cx="5371599" cy="2758239"/>
          </a:xfrm>
          <a:prstGeom prst="rect">
            <a:avLst/>
          </a:prstGeom>
        </p:spPr>
      </p:pic>
    </p:spTree>
    <p:extLst>
      <p:ext uri="{BB962C8B-B14F-4D97-AF65-F5344CB8AC3E}">
        <p14:creationId xmlns:p14="http://schemas.microsoft.com/office/powerpoint/2010/main" xmlns="" val="1496326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663" y="-115617"/>
            <a:ext cx="10515600" cy="1325563"/>
          </a:xfrm>
        </p:spPr>
        <p:txBody>
          <a:bodyPr/>
          <a:lstStyle/>
          <a:p>
            <a:r>
              <a:rPr lang="en-US" b="1" dirty="0">
                <a:solidFill>
                  <a:prstClr val="black"/>
                </a:solidFill>
                <a:latin typeface="Calibri" panose="020F0502020204030204"/>
              </a:rPr>
              <a:t>Clinical manifestations</a:t>
            </a:r>
            <a:endParaRPr lang="en-US" dirty="0"/>
          </a:p>
        </p:txBody>
      </p:sp>
      <p:cxnSp>
        <p:nvCxnSpPr>
          <p:cNvPr id="4" name="Straight Connector 3"/>
          <p:cNvCxnSpPr/>
          <p:nvPr/>
        </p:nvCxnSpPr>
        <p:spPr>
          <a:xfrm flipV="1">
            <a:off x="698109" y="88306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146" name="Picture 2" descr="An external file that holds a picture, illustration, etc.&#10;Object name is nihms882968f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98109" y="1209946"/>
            <a:ext cx="10795782" cy="56480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09098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r>
              <a:rPr lang="sr-Cyrl-CS" dirty="0" smtClean="0">
                <a:latin typeface="Comic Sans MS" pitchFamily="66" charset="0"/>
              </a:rPr>
              <a:t>-</a:t>
            </a:r>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621631" y="2506662"/>
            <a:ext cx="7463590" cy="4351338"/>
          </a:xfrm>
        </p:spPr>
        <p:txBody>
          <a:bodyPr>
            <a:normAutofit fontScale="32500" lnSpcReduction="20000"/>
          </a:bodyPr>
          <a:lstStyle/>
          <a:p>
            <a:pPr>
              <a:lnSpc>
                <a:spcPct val="120000"/>
              </a:lnSpc>
              <a:spcBef>
                <a:spcPts val="2000"/>
              </a:spcBef>
              <a:spcAft>
                <a:spcPts val="2000"/>
              </a:spcAft>
            </a:pPr>
            <a:r>
              <a:rPr lang="en-US" sz="8000" dirty="0">
                <a:solidFill>
                  <a:srgbClr val="212121"/>
                </a:solidFill>
              </a:rPr>
              <a:t>Recognition of characteristic clinical </a:t>
            </a:r>
            <a:r>
              <a:rPr lang="en-US" sz="8000" dirty="0" smtClean="0">
                <a:solidFill>
                  <a:srgbClr val="212121"/>
                </a:solidFill>
              </a:rPr>
              <a:t>manifestations</a:t>
            </a:r>
          </a:p>
          <a:p>
            <a:pPr>
              <a:lnSpc>
                <a:spcPct val="120000"/>
              </a:lnSpc>
              <a:spcBef>
                <a:spcPts val="2000"/>
              </a:spcBef>
              <a:spcAft>
                <a:spcPts val="2000"/>
              </a:spcAft>
            </a:pPr>
            <a:r>
              <a:rPr lang="en-US" sz="8000" dirty="0" smtClean="0">
                <a:solidFill>
                  <a:srgbClr val="212121"/>
                </a:solidFill>
              </a:rPr>
              <a:t>Positive </a:t>
            </a:r>
            <a:r>
              <a:rPr lang="en-US" sz="8000" dirty="0">
                <a:solidFill>
                  <a:srgbClr val="212121"/>
                </a:solidFill>
              </a:rPr>
              <a:t>antibody response against </a:t>
            </a:r>
            <a:r>
              <a:rPr lang="en-US" sz="8000" i="1" dirty="0">
                <a:solidFill>
                  <a:srgbClr val="212121"/>
                </a:solidFill>
              </a:rPr>
              <a:t>Borrelia burgdorferi</a:t>
            </a:r>
            <a:r>
              <a:rPr lang="en-US" sz="8000" dirty="0">
                <a:solidFill>
                  <a:srgbClr val="212121"/>
                </a:solidFill>
              </a:rPr>
              <a:t> determined by a two-tiered approach of enzyme-linked immunosorbent assay (ELISA) and western </a:t>
            </a:r>
            <a:r>
              <a:rPr lang="en-US" sz="8000" dirty="0" smtClean="0">
                <a:solidFill>
                  <a:srgbClr val="212121"/>
                </a:solidFill>
              </a:rPr>
              <a:t>blot</a:t>
            </a:r>
            <a:r>
              <a:rPr lang="en-US" sz="8000" dirty="0">
                <a:solidFill>
                  <a:srgbClr val="212121"/>
                </a:solidFill>
              </a:rPr>
              <a:t> </a:t>
            </a:r>
            <a:r>
              <a:rPr lang="en-US" sz="8000" dirty="0" smtClean="0">
                <a:solidFill>
                  <a:srgbClr val="212121"/>
                </a:solidFill>
              </a:rPr>
              <a:t>(IgG and IgM antibodies)</a:t>
            </a:r>
          </a:p>
          <a:p>
            <a:pPr>
              <a:lnSpc>
                <a:spcPct val="120000"/>
              </a:lnSpc>
              <a:spcBef>
                <a:spcPts val="2000"/>
              </a:spcBef>
              <a:spcAft>
                <a:spcPts val="2000"/>
              </a:spcAft>
            </a:pPr>
            <a:r>
              <a:rPr lang="en-US" sz="8000" dirty="0" smtClean="0">
                <a:solidFill>
                  <a:srgbClr val="212121"/>
                </a:solidFill>
              </a:rPr>
              <a:t>Blood and CSF</a:t>
            </a:r>
            <a:endParaRPr lang="en-US" sz="8000" dirty="0">
              <a:solidFill>
                <a:srgbClr val="212121"/>
              </a:solidFill>
            </a:endParaRPr>
          </a:p>
          <a:p>
            <a:pPr>
              <a:buClr>
                <a:srgbClr val="C00000"/>
              </a:buClr>
              <a:defRPr/>
            </a:pPr>
            <a:endParaRPr lang="sl-SI" b="1" dirty="0"/>
          </a:p>
          <a:p>
            <a:pPr>
              <a:buNone/>
              <a:defRPr/>
            </a:pPr>
            <a:r>
              <a:rPr lang="sl-SI" dirty="0"/>
              <a:t>             </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703212" y="4182280"/>
            <a:ext cx="3488788" cy="2675720"/>
          </a:xfrm>
          <a:prstGeom prst="rect">
            <a:avLst/>
          </a:prstGeom>
        </p:spPr>
      </p:pic>
    </p:spTree>
    <p:extLst>
      <p:ext uri="{BB962C8B-B14F-4D97-AF65-F5344CB8AC3E}">
        <p14:creationId xmlns:p14="http://schemas.microsoft.com/office/powerpoint/2010/main" xmlns="" val="3281299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726" y="0"/>
            <a:ext cx="10515600" cy="1325563"/>
          </a:xfrm>
        </p:spPr>
        <p:txBody>
          <a:bodyPr/>
          <a:lstStyle/>
          <a:p>
            <a:r>
              <a:rPr lang="sr-Latn-RS" dirty="0" smtClean="0">
                <a:latin typeface="Comic Sans MS" panose="030F0702030302020204" pitchFamily="66" charset="0"/>
              </a:rPr>
              <a:t>T</a:t>
            </a:r>
            <a:r>
              <a:rPr lang="en-US" dirty="0" smtClean="0">
                <a:latin typeface="Comic Sans MS" panose="030F0702030302020204" pitchFamily="66" charset="0"/>
              </a:rPr>
              <a:t>he diagnosis</a:t>
            </a:r>
            <a:endParaRPr lang="en-US" dirty="0">
              <a:latin typeface="Comic Sans MS" panose="030F0702030302020204" pitchFamily="66" charset="0"/>
            </a:endParaRPr>
          </a:p>
        </p:txBody>
      </p:sp>
      <p:sp>
        <p:nvSpPr>
          <p:cNvPr id="3" name="Content Placeholder 2"/>
          <p:cNvSpPr>
            <a:spLocks noGrp="1"/>
          </p:cNvSpPr>
          <p:nvPr>
            <p:ph idx="1"/>
          </p:nvPr>
        </p:nvSpPr>
        <p:spPr>
          <a:xfrm>
            <a:off x="618978" y="1325563"/>
            <a:ext cx="11044311" cy="5398794"/>
          </a:xfrm>
        </p:spPr>
        <p:txBody>
          <a:bodyPr>
            <a:normAutofit fontScale="92500" lnSpcReduction="10000"/>
          </a:bodyPr>
          <a:lstStyle/>
          <a:p>
            <a:pPr marL="0" indent="0">
              <a:buNone/>
            </a:pPr>
            <a:r>
              <a:rPr lang="sr-Cyrl-RS" dirty="0" smtClean="0"/>
              <a:t>                   </a:t>
            </a:r>
            <a:r>
              <a:rPr lang="en-US" b="1" dirty="0"/>
              <a:t>Lumbar puncture and </a:t>
            </a:r>
            <a:r>
              <a:rPr lang="en-US" b="1" dirty="0">
                <a:solidFill>
                  <a:srgbClr val="212121"/>
                </a:solidFill>
              </a:rPr>
              <a:t>analysis of </a:t>
            </a:r>
            <a:r>
              <a:rPr lang="en-US" b="1" dirty="0" smtClean="0">
                <a:solidFill>
                  <a:srgbClr val="212121"/>
                </a:solidFill>
              </a:rPr>
              <a:t>the</a:t>
            </a:r>
            <a:r>
              <a:rPr lang="en-US" b="1" dirty="0" smtClean="0"/>
              <a:t> </a:t>
            </a:r>
            <a:r>
              <a:rPr lang="en-US" b="1" dirty="0"/>
              <a:t>cerebrospinal </a:t>
            </a:r>
            <a:r>
              <a:rPr lang="en-US" b="1" dirty="0" smtClean="0"/>
              <a:t>fluid</a:t>
            </a:r>
            <a:r>
              <a:rPr lang="sr-Cyrl-RS" b="1" dirty="0" smtClean="0"/>
              <a:t>  </a:t>
            </a:r>
            <a:r>
              <a:rPr lang="sr-Latn-RS" b="1" dirty="0" smtClean="0"/>
              <a:t>(CSF)</a:t>
            </a:r>
            <a:r>
              <a:rPr lang="sr-Cyrl-RS" b="1" dirty="0" smtClean="0"/>
              <a:t>                              </a:t>
            </a:r>
            <a:r>
              <a:rPr lang="sr-Latn-RS" b="1" dirty="0" smtClean="0"/>
              <a:t>              </a:t>
            </a:r>
          </a:p>
          <a:p>
            <a:pPr marL="0" indent="0">
              <a:buNone/>
            </a:pPr>
            <a:r>
              <a:rPr lang="sr-Latn-RS" b="1" dirty="0"/>
              <a:t> </a:t>
            </a:r>
            <a:r>
              <a:rPr lang="sr-Latn-RS" b="1" dirty="0" smtClean="0"/>
              <a:t>                     </a:t>
            </a:r>
            <a:r>
              <a:rPr lang="en-US" dirty="0" smtClean="0"/>
              <a:t>are </a:t>
            </a:r>
            <a:r>
              <a:rPr lang="en-US" dirty="0"/>
              <a:t>the basic procedures in </a:t>
            </a:r>
            <a:r>
              <a:rPr lang="en-US" dirty="0" smtClean="0"/>
              <a:t>diagnosing</a:t>
            </a:r>
            <a:r>
              <a:rPr lang="sr-Latn-RS" dirty="0" smtClean="0"/>
              <a:t> of CNS infections</a:t>
            </a:r>
            <a:endParaRPr lang="sr-Cyrl-RS" dirty="0" smtClean="0"/>
          </a:p>
          <a:p>
            <a:pPr marL="0" indent="0">
              <a:buNone/>
            </a:pPr>
            <a:r>
              <a:rPr lang="sr-Cyrl-RS" sz="2400" dirty="0"/>
              <a:t> </a:t>
            </a:r>
            <a:r>
              <a:rPr lang="sr-Cyrl-RS" sz="2400" dirty="0" smtClean="0"/>
              <a:t>                                 </a:t>
            </a:r>
            <a:endParaRPr lang="sr-Cyrl-RS" dirty="0"/>
          </a:p>
          <a:p>
            <a:pPr marL="0" indent="0">
              <a:buNone/>
            </a:pPr>
            <a:endParaRPr lang="sr-Cyrl-RS" dirty="0" smtClean="0"/>
          </a:p>
          <a:p>
            <a:pPr marL="0" indent="0">
              <a:buNone/>
            </a:pPr>
            <a:r>
              <a:rPr lang="sr-Cyrl-RS" dirty="0" smtClean="0"/>
              <a:t>                       </a:t>
            </a:r>
          </a:p>
          <a:p>
            <a:pPr marL="0" indent="0">
              <a:buNone/>
            </a:pPr>
            <a:endParaRPr lang="sr-Cyrl-RS" dirty="0" smtClean="0"/>
          </a:p>
          <a:p>
            <a:pPr marL="0" indent="0">
              <a:buNone/>
            </a:pPr>
            <a:r>
              <a:rPr lang="sr-Cyrl-RS" dirty="0" smtClean="0"/>
              <a:t> </a:t>
            </a:r>
          </a:p>
          <a:p>
            <a:pPr marL="0" indent="0">
              <a:buNone/>
            </a:pPr>
            <a:r>
              <a:rPr lang="sr-Cyrl-RS" sz="2600" b="1" dirty="0">
                <a:solidFill>
                  <a:srgbClr val="C00000"/>
                </a:solidFill>
              </a:rPr>
              <a:t> </a:t>
            </a:r>
            <a:r>
              <a:rPr lang="sr-Cyrl-RS" sz="2600" b="1" dirty="0" smtClean="0">
                <a:solidFill>
                  <a:srgbClr val="C00000"/>
                </a:solidFill>
              </a:rPr>
              <a:t>  </a:t>
            </a:r>
            <a:r>
              <a:rPr lang="sr-Latn-RS" sz="2600" b="1" dirty="0" smtClean="0">
                <a:solidFill>
                  <a:srgbClr val="C00000"/>
                </a:solidFill>
              </a:rPr>
              <a:t>                                                </a:t>
            </a:r>
          </a:p>
          <a:p>
            <a:pPr marL="0" indent="0">
              <a:buNone/>
            </a:pPr>
            <a:r>
              <a:rPr lang="sr-Latn-RS" sz="2600" b="1" dirty="0">
                <a:solidFill>
                  <a:srgbClr val="C00000"/>
                </a:solidFill>
              </a:rPr>
              <a:t> </a:t>
            </a:r>
            <a:r>
              <a:rPr lang="sr-Latn-RS" sz="2600" b="1" dirty="0" smtClean="0">
                <a:solidFill>
                  <a:srgbClr val="C00000"/>
                </a:solidFill>
              </a:rPr>
              <a:t>                                                         VERY IMPORTANT</a:t>
            </a:r>
          </a:p>
          <a:p>
            <a:pPr marL="0" indent="0">
              <a:buNone/>
            </a:pPr>
            <a:endParaRPr lang="sr-Latn-RS" sz="2600" b="1" dirty="0" smtClean="0">
              <a:solidFill>
                <a:srgbClr val="C00000"/>
              </a:solidFill>
            </a:endParaRPr>
          </a:p>
          <a:p>
            <a:pPr marL="0" indent="0">
              <a:buNone/>
            </a:pPr>
            <a:r>
              <a:rPr lang="sr-Cyrl-RS" sz="2600" b="1" dirty="0" smtClean="0">
                <a:solidFill>
                  <a:srgbClr val="C00000"/>
                </a:solidFill>
              </a:rPr>
              <a:t> </a:t>
            </a:r>
            <a:r>
              <a:rPr lang="sr-Latn-RS" sz="2600" b="1" dirty="0" smtClean="0">
                <a:solidFill>
                  <a:srgbClr val="C00000"/>
                </a:solidFill>
              </a:rPr>
              <a:t>        </a:t>
            </a:r>
            <a:r>
              <a:rPr lang="en-US" sz="2600" b="1" dirty="0" smtClean="0">
                <a:solidFill>
                  <a:srgbClr val="C00000"/>
                </a:solidFill>
              </a:rPr>
              <a:t>A </a:t>
            </a:r>
            <a:r>
              <a:rPr lang="en-US" sz="2600" b="1" dirty="0">
                <a:solidFill>
                  <a:srgbClr val="C00000"/>
                </a:solidFill>
              </a:rPr>
              <a:t>LUMBAR PUNCTURE SHOULD BE PERFORMED EVEN WHEN THERE IS A </a:t>
            </a:r>
            <a:endParaRPr lang="sr-Latn-RS" sz="2600" b="1" dirty="0" smtClean="0">
              <a:solidFill>
                <a:srgbClr val="C00000"/>
              </a:solidFill>
            </a:endParaRPr>
          </a:p>
          <a:p>
            <a:pPr marL="0" indent="0">
              <a:buNone/>
            </a:pPr>
            <a:r>
              <a:rPr lang="sr-Latn-RS" sz="2600" b="1" dirty="0">
                <a:solidFill>
                  <a:srgbClr val="C00000"/>
                </a:solidFill>
              </a:rPr>
              <a:t> </a:t>
            </a:r>
            <a:r>
              <a:rPr lang="sr-Latn-RS" sz="2600" b="1" dirty="0" smtClean="0">
                <a:solidFill>
                  <a:srgbClr val="C00000"/>
                </a:solidFill>
              </a:rPr>
              <a:t>                   </a:t>
            </a:r>
            <a:r>
              <a:rPr lang="en-US" sz="2600" b="1" dirty="0" smtClean="0">
                <a:solidFill>
                  <a:srgbClr val="C00000"/>
                </a:solidFill>
              </a:rPr>
              <a:t>MINIMUM </a:t>
            </a:r>
            <a:r>
              <a:rPr lang="en-US" sz="2600" b="1" dirty="0">
                <a:solidFill>
                  <a:srgbClr val="C00000"/>
                </a:solidFill>
              </a:rPr>
              <a:t>SUSPECT THAT THE PATIENT HAS MENINGITIS</a:t>
            </a:r>
            <a:r>
              <a:rPr lang="en-US" sz="2600" b="1" dirty="0" smtClean="0">
                <a:solidFill>
                  <a:srgbClr val="C00000"/>
                </a:solidFill>
              </a:rPr>
              <a:t>!!!</a:t>
            </a:r>
            <a:endParaRPr lang="en-US" sz="2600" b="1" dirty="0">
              <a:solidFill>
                <a:srgbClr val="C00000"/>
              </a:solidFill>
            </a:endParaRPr>
          </a:p>
        </p:txBody>
      </p:sp>
      <p:cxnSp>
        <p:nvCxnSpPr>
          <p:cNvPr id="4" name="Straight Connector 3"/>
          <p:cNvCxnSpPr/>
          <p:nvPr/>
        </p:nvCxnSpPr>
        <p:spPr>
          <a:xfrm flipV="1">
            <a:off x="739726" y="966750"/>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2387166" y="2292313"/>
            <a:ext cx="6836897" cy="2429790"/>
          </a:xfrm>
          <a:prstGeom prst="rect">
            <a:avLst/>
          </a:prstGeom>
        </p:spPr>
      </p:pic>
    </p:spTree>
    <p:extLst>
      <p:ext uri="{BB962C8B-B14F-4D97-AF65-F5344CB8AC3E}">
        <p14:creationId xmlns:p14="http://schemas.microsoft.com/office/powerpoint/2010/main" xmlns="" val="42906867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Neuroborreliosis-treatment</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2"/>
          <a:srcRect l="8322" t="19079" r="32400" b="14803"/>
          <a:stretch/>
        </p:blipFill>
        <p:spPr>
          <a:xfrm>
            <a:off x="838200" y="1562856"/>
            <a:ext cx="9714470" cy="5295143"/>
          </a:xfrm>
          <a:prstGeom prst="rect">
            <a:avLst/>
          </a:prstGeom>
        </p:spPr>
      </p:pic>
    </p:spTree>
    <p:extLst>
      <p:ext uri="{BB962C8B-B14F-4D97-AF65-F5344CB8AC3E}">
        <p14:creationId xmlns:p14="http://schemas.microsoft.com/office/powerpoint/2010/main" xmlns="" val="9764335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latin typeface="Comic Sans MS" panose="030F0702030302020204" pitchFamily="66" charset="0"/>
              </a:rPr>
              <a:t>Neurosyphilis</a:t>
            </a:r>
            <a:r>
              <a:rPr lang="en-US" dirty="0">
                <a:solidFill>
                  <a:srgbClr val="000000"/>
                </a:solidFill>
                <a:latin typeface="Linux Libertine"/>
              </a:rPr>
              <a:t/>
            </a:r>
            <a:br>
              <a:rPr lang="en-US" dirty="0">
                <a:solidFill>
                  <a:srgbClr val="000000"/>
                </a:solidFill>
                <a:latin typeface="Linux Libertine"/>
              </a:rPr>
            </a:br>
            <a:endParaRPr lang="en-US" dirty="0"/>
          </a:p>
        </p:txBody>
      </p:sp>
      <p:sp>
        <p:nvSpPr>
          <p:cNvPr id="3" name="Content Placeholder 2"/>
          <p:cNvSpPr>
            <a:spLocks noGrp="1"/>
          </p:cNvSpPr>
          <p:nvPr>
            <p:ph idx="1"/>
          </p:nvPr>
        </p:nvSpPr>
        <p:spPr>
          <a:xfrm>
            <a:off x="838200" y="2158273"/>
            <a:ext cx="10515600" cy="4351338"/>
          </a:xfrm>
        </p:spPr>
        <p:txBody>
          <a:bodyPr>
            <a:normAutofit/>
          </a:bodyPr>
          <a:lstStyle/>
          <a:p>
            <a:pPr>
              <a:buClr>
                <a:srgbClr val="C00000"/>
              </a:buClr>
            </a:pPr>
            <a:r>
              <a:rPr lang="en-US" altLang="en-US" dirty="0"/>
              <a:t>Syphilis is a chronic systemic infection caused by the spirochete </a:t>
            </a:r>
            <a:r>
              <a:rPr lang="en-US" altLang="en-US" b="1" dirty="0"/>
              <a:t>Treponema pallidum </a:t>
            </a:r>
            <a:r>
              <a:rPr lang="en-US" altLang="en-US" dirty="0"/>
              <a:t>that is usually sexually transmitted, with an average incubation period of three </a:t>
            </a:r>
            <a:r>
              <a:rPr lang="en-US" altLang="en-US" dirty="0" smtClean="0"/>
              <a:t>weeks</a:t>
            </a:r>
          </a:p>
          <a:p>
            <a:pPr marL="0" indent="0">
              <a:buClr>
                <a:srgbClr val="C00000"/>
              </a:buClr>
              <a:buNone/>
            </a:pPr>
            <a:endParaRPr lang="en-US" altLang="en-US" dirty="0"/>
          </a:p>
          <a:p>
            <a:pPr>
              <a:buClr>
                <a:srgbClr val="C00000"/>
              </a:buClr>
            </a:pPr>
            <a:r>
              <a:rPr lang="sr-Cyrl-CS" altLang="en-US" dirty="0" smtClean="0"/>
              <a:t> </a:t>
            </a:r>
            <a:r>
              <a:rPr lang="en-US" altLang="en-US" dirty="0"/>
              <a:t>The CNS is often affected already at the initial </a:t>
            </a:r>
            <a:r>
              <a:rPr lang="en-US" altLang="en-US" dirty="0" smtClean="0"/>
              <a:t>stage</a:t>
            </a:r>
          </a:p>
          <a:p>
            <a:pPr marL="0" indent="0">
              <a:buClr>
                <a:srgbClr val="C00000"/>
              </a:buClr>
              <a:buNone/>
            </a:pPr>
            <a:endParaRPr lang="en-US" altLang="en-US" dirty="0" smtClean="0"/>
          </a:p>
          <a:p>
            <a:pPr>
              <a:lnSpc>
                <a:spcPts val="3500"/>
              </a:lnSpc>
              <a:spcBef>
                <a:spcPct val="30000"/>
              </a:spcBef>
              <a:spcAft>
                <a:spcPct val="30000"/>
              </a:spcAft>
              <a:buClr>
                <a:srgbClr val="C00000"/>
              </a:buClr>
              <a:defRPr/>
            </a:pPr>
            <a:r>
              <a:rPr lang="en-US" dirty="0"/>
              <a:t>Neurolues is similar to many neurological and psychiatric </a:t>
            </a:r>
            <a:r>
              <a:rPr lang="en-US" dirty="0" smtClean="0"/>
              <a:t>diseases</a:t>
            </a:r>
            <a:endParaRPr lang="en-US" dirty="0"/>
          </a:p>
        </p:txBody>
      </p:sp>
      <p:cxnSp>
        <p:nvCxnSpPr>
          <p:cNvPr id="4" name="Straight Connector 3"/>
          <p:cNvCxnSpPr/>
          <p:nvPr/>
        </p:nvCxnSpPr>
        <p:spPr>
          <a:xfrm flipV="1">
            <a:off x="838200" y="105083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306408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Neurosyphilis</a:t>
            </a:r>
            <a:endParaRPr lang="en-US" dirty="0">
              <a:latin typeface="Comic Sans MS" panose="030F0702030302020204" pitchFamily="66" charset="0"/>
            </a:endParaRPr>
          </a:p>
        </p:txBody>
      </p:sp>
      <p:sp>
        <p:nvSpPr>
          <p:cNvPr id="3" name="Content Placeholder 2"/>
          <p:cNvSpPr>
            <a:spLocks noGrp="1"/>
          </p:cNvSpPr>
          <p:nvPr>
            <p:ph idx="1"/>
          </p:nvPr>
        </p:nvSpPr>
        <p:spPr>
          <a:xfrm>
            <a:off x="739726" y="2296386"/>
            <a:ext cx="10515600" cy="4351338"/>
          </a:xfrm>
        </p:spPr>
        <p:txBody>
          <a:bodyPr>
            <a:normAutofit fontScale="92500" lnSpcReduction="10000"/>
          </a:bodyPr>
          <a:lstStyle/>
          <a:p>
            <a:pPr>
              <a:buClr>
                <a:srgbClr val="C00000"/>
              </a:buClr>
            </a:pPr>
            <a:r>
              <a:rPr lang="en-US" dirty="0">
                <a:solidFill>
                  <a:srgbClr val="080808"/>
                </a:solidFill>
              </a:rPr>
              <a:t>I</a:t>
            </a:r>
            <a:r>
              <a:rPr lang="en-US" dirty="0" smtClean="0">
                <a:solidFill>
                  <a:srgbClr val="080808"/>
                </a:solidFill>
              </a:rPr>
              <a:t>t </a:t>
            </a:r>
            <a:r>
              <a:rPr lang="en-US" dirty="0">
                <a:solidFill>
                  <a:srgbClr val="080808"/>
                </a:solidFill>
              </a:rPr>
              <a:t>spreads through sexual </a:t>
            </a:r>
            <a:r>
              <a:rPr lang="en-US" dirty="0" smtClean="0">
                <a:solidFill>
                  <a:srgbClr val="080808"/>
                </a:solidFill>
              </a:rPr>
              <a:t>contact</a:t>
            </a:r>
          </a:p>
          <a:p>
            <a:pPr>
              <a:buClr>
                <a:srgbClr val="C00000"/>
              </a:buClr>
            </a:pPr>
            <a:r>
              <a:rPr lang="en-US" dirty="0" smtClean="0">
                <a:solidFill>
                  <a:srgbClr val="080808"/>
                </a:solidFill>
              </a:rPr>
              <a:t>The </a:t>
            </a:r>
            <a:r>
              <a:rPr lang="en-US" dirty="0">
                <a:solidFill>
                  <a:srgbClr val="080808"/>
                </a:solidFill>
              </a:rPr>
              <a:t>disease starts as a sore that's often painless and typically appears on the genitals, rectum or </a:t>
            </a:r>
            <a:r>
              <a:rPr lang="en-US" dirty="0" smtClean="0">
                <a:solidFill>
                  <a:srgbClr val="080808"/>
                </a:solidFill>
              </a:rPr>
              <a:t>mouth</a:t>
            </a:r>
          </a:p>
          <a:p>
            <a:pPr>
              <a:buClr>
                <a:srgbClr val="C00000"/>
              </a:buClr>
            </a:pPr>
            <a:r>
              <a:rPr lang="en-US" dirty="0" smtClean="0">
                <a:solidFill>
                  <a:srgbClr val="080808"/>
                </a:solidFill>
              </a:rPr>
              <a:t>Syphilis </a:t>
            </a:r>
            <a:r>
              <a:rPr lang="en-US" dirty="0">
                <a:solidFill>
                  <a:srgbClr val="080808"/>
                </a:solidFill>
              </a:rPr>
              <a:t>spreads from person to person through direct contact with these </a:t>
            </a:r>
            <a:r>
              <a:rPr lang="en-US" dirty="0" smtClean="0">
                <a:solidFill>
                  <a:srgbClr val="080808"/>
                </a:solidFill>
              </a:rPr>
              <a:t>sores</a:t>
            </a:r>
          </a:p>
          <a:p>
            <a:pPr>
              <a:buClr>
                <a:srgbClr val="C00000"/>
              </a:buClr>
            </a:pPr>
            <a:r>
              <a:rPr lang="en-US" dirty="0" smtClean="0">
                <a:solidFill>
                  <a:srgbClr val="080808"/>
                </a:solidFill>
              </a:rPr>
              <a:t>It </a:t>
            </a:r>
            <a:r>
              <a:rPr lang="en-US" dirty="0">
                <a:solidFill>
                  <a:srgbClr val="080808"/>
                </a:solidFill>
              </a:rPr>
              <a:t>also can be passed to a baby during pregnancy and childbirth and sometimes through </a:t>
            </a:r>
            <a:r>
              <a:rPr lang="en-US" dirty="0" smtClean="0">
                <a:solidFill>
                  <a:srgbClr val="080808"/>
                </a:solidFill>
              </a:rPr>
              <a:t>breastfeeding</a:t>
            </a:r>
          </a:p>
          <a:p>
            <a:pPr>
              <a:buClr>
                <a:srgbClr val="C00000"/>
              </a:buClr>
            </a:pPr>
            <a:r>
              <a:rPr lang="en-US" dirty="0">
                <a:solidFill>
                  <a:srgbClr val="080808"/>
                </a:solidFill>
              </a:rPr>
              <a:t>Syphilis develops in stages. The symptoms vary with each stage. But the stages may overlap. And the symptoms don't always happen in the same order. You may be infected with syphilis bacteria without noticing any symptoms for years.</a:t>
            </a:r>
            <a:endParaRPr lang="en-US" altLang="en-US" dirty="0"/>
          </a:p>
          <a:p>
            <a:pPr>
              <a:buClr>
                <a:srgbClr val="C00000"/>
              </a:buClr>
            </a:pPr>
            <a:endParaRPr lang="en-US" altLang="en-US" dirty="0" smtClean="0"/>
          </a:p>
          <a:p>
            <a:endParaRPr lang="en-US" dirty="0"/>
          </a:p>
        </p:txBody>
      </p:sp>
      <p:cxnSp>
        <p:nvCxnSpPr>
          <p:cNvPr id="4" name="Straight Connector 3"/>
          <p:cNvCxnSpPr/>
          <p:nvPr/>
        </p:nvCxnSpPr>
        <p:spPr>
          <a:xfrm flipV="1">
            <a:off x="838200" y="132641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672780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Primary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324520"/>
            <a:ext cx="10515600" cy="4351338"/>
          </a:xfrm>
        </p:spPr>
        <p:txBody>
          <a:bodyPr>
            <a:normAutofit lnSpcReduction="10000"/>
          </a:bodyPr>
          <a:lstStyle/>
          <a:p>
            <a:r>
              <a:rPr lang="en-US" dirty="0">
                <a:solidFill>
                  <a:srgbClr val="080808"/>
                </a:solidFill>
              </a:rPr>
              <a:t>The first symptom of syphilis is a small </a:t>
            </a:r>
            <a:r>
              <a:rPr lang="en-US" b="1" dirty="0">
                <a:solidFill>
                  <a:srgbClr val="080808"/>
                </a:solidFill>
              </a:rPr>
              <a:t>sore</a:t>
            </a:r>
            <a:r>
              <a:rPr lang="en-US" dirty="0">
                <a:solidFill>
                  <a:srgbClr val="080808"/>
                </a:solidFill>
              </a:rPr>
              <a:t> called a </a:t>
            </a:r>
            <a:r>
              <a:rPr lang="en-US" b="1" dirty="0">
                <a:solidFill>
                  <a:srgbClr val="080808"/>
                </a:solidFill>
              </a:rPr>
              <a:t>chancre (SHANG-kur</a:t>
            </a:r>
            <a:r>
              <a:rPr lang="en-US" dirty="0">
                <a:solidFill>
                  <a:srgbClr val="080808"/>
                </a:solidFill>
              </a:rPr>
              <a:t>). The sore is often </a:t>
            </a:r>
            <a:r>
              <a:rPr lang="en-US" dirty="0" smtClean="0">
                <a:solidFill>
                  <a:srgbClr val="080808"/>
                </a:solidFill>
              </a:rPr>
              <a:t>painless</a:t>
            </a:r>
          </a:p>
          <a:p>
            <a:r>
              <a:rPr lang="en-US" dirty="0" smtClean="0">
                <a:solidFill>
                  <a:srgbClr val="080808"/>
                </a:solidFill>
              </a:rPr>
              <a:t>It </a:t>
            </a:r>
            <a:r>
              <a:rPr lang="en-US" dirty="0">
                <a:solidFill>
                  <a:srgbClr val="080808"/>
                </a:solidFill>
              </a:rPr>
              <a:t>appears at the spot where the bacteria entered </a:t>
            </a:r>
            <a:r>
              <a:rPr lang="en-US" dirty="0" smtClean="0">
                <a:solidFill>
                  <a:srgbClr val="080808"/>
                </a:solidFill>
              </a:rPr>
              <a:t>in body</a:t>
            </a:r>
          </a:p>
          <a:p>
            <a:r>
              <a:rPr lang="en-US" dirty="0" smtClean="0">
                <a:solidFill>
                  <a:srgbClr val="080808"/>
                </a:solidFill>
              </a:rPr>
              <a:t>Most </a:t>
            </a:r>
            <a:r>
              <a:rPr lang="en-US" dirty="0">
                <a:solidFill>
                  <a:srgbClr val="080808"/>
                </a:solidFill>
              </a:rPr>
              <a:t>people with syphilis develop only one chancre. Some people get more than </a:t>
            </a:r>
            <a:r>
              <a:rPr lang="en-US" dirty="0" smtClean="0">
                <a:solidFill>
                  <a:srgbClr val="080808"/>
                </a:solidFill>
              </a:rPr>
              <a:t>one</a:t>
            </a:r>
            <a:endParaRPr lang="en-US" dirty="0">
              <a:solidFill>
                <a:srgbClr val="080808"/>
              </a:solidFill>
            </a:endParaRPr>
          </a:p>
          <a:p>
            <a:r>
              <a:rPr lang="en-US" dirty="0">
                <a:solidFill>
                  <a:srgbClr val="080808"/>
                </a:solidFill>
              </a:rPr>
              <a:t>The chancre often forms about three weeks </a:t>
            </a:r>
            <a:r>
              <a:rPr lang="en-US" dirty="0" smtClean="0">
                <a:solidFill>
                  <a:srgbClr val="080808"/>
                </a:solidFill>
              </a:rPr>
              <a:t>after </a:t>
            </a:r>
            <a:r>
              <a:rPr lang="en-US" dirty="0">
                <a:solidFill>
                  <a:srgbClr val="080808"/>
                </a:solidFill>
              </a:rPr>
              <a:t>contact with syphilis </a:t>
            </a:r>
            <a:r>
              <a:rPr lang="en-US" dirty="0" smtClean="0">
                <a:solidFill>
                  <a:srgbClr val="080808"/>
                </a:solidFill>
              </a:rPr>
              <a:t>bacteria. Many </a:t>
            </a:r>
            <a:r>
              <a:rPr lang="en-US" dirty="0">
                <a:solidFill>
                  <a:srgbClr val="080808"/>
                </a:solidFill>
              </a:rPr>
              <a:t>people who have syphilis don't notice the chancre. That's because it's usually painless. It also may be hidden within the vagina or </a:t>
            </a:r>
            <a:r>
              <a:rPr lang="en-US" dirty="0" smtClean="0">
                <a:solidFill>
                  <a:srgbClr val="080808"/>
                </a:solidFill>
              </a:rPr>
              <a:t>rectum</a:t>
            </a:r>
          </a:p>
          <a:p>
            <a:r>
              <a:rPr lang="en-US" dirty="0" smtClean="0">
                <a:solidFill>
                  <a:srgbClr val="080808"/>
                </a:solidFill>
              </a:rPr>
              <a:t>The </a:t>
            </a:r>
            <a:r>
              <a:rPr lang="en-US" dirty="0">
                <a:solidFill>
                  <a:srgbClr val="080808"/>
                </a:solidFill>
              </a:rPr>
              <a:t>chancre heals on its own within 3 to 6 weeks.</a:t>
            </a:r>
          </a:p>
          <a:p>
            <a:endParaRPr lang="en-US" dirty="0"/>
          </a:p>
        </p:txBody>
      </p:sp>
      <p:cxnSp>
        <p:nvCxnSpPr>
          <p:cNvPr id="4" name="Straight Connector 3"/>
          <p:cNvCxnSpPr/>
          <p:nvPr/>
        </p:nvCxnSpPr>
        <p:spPr>
          <a:xfrm flipV="1">
            <a:off x="838200" y="116000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2347610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Primary syphilis</a:t>
            </a:r>
            <a:r>
              <a:rPr lang="en-GB" altLang="en-US" dirty="0">
                <a:latin typeface="Arial" panose="020B0604020202020204" pitchFamily="34" charset="0"/>
              </a:rPr>
              <a:t/>
            </a:r>
            <a:br>
              <a:rPr lang="en-GB" altLang="en-US" dirty="0">
                <a:latin typeface="Arial" panose="020B0604020202020204" pitchFamily="34" charset="0"/>
              </a:rPr>
            </a:br>
            <a:endParaRPr lang="en-US" dirty="0"/>
          </a:p>
        </p:txBody>
      </p:sp>
      <p:pic>
        <p:nvPicPr>
          <p:cNvPr id="4" name="Picture 5" descr="Sexually Transmitted Disease"/>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623455" y="1690688"/>
            <a:ext cx="3906981" cy="398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7476408" y="2355273"/>
            <a:ext cx="3877392" cy="4211782"/>
          </a:xfrm>
          <a:prstGeom prst="rect">
            <a:avLst/>
          </a:prstGeom>
        </p:spPr>
      </p:pic>
      <p:cxnSp>
        <p:nvCxnSpPr>
          <p:cNvPr id="6" name="Straight Connector 5"/>
          <p:cNvCxnSpPr/>
          <p:nvPr/>
        </p:nvCxnSpPr>
        <p:spPr>
          <a:xfrm flipV="1">
            <a:off x="838200" y="102356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078582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Secondary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40114"/>
            <a:ext cx="10515600" cy="4351338"/>
          </a:xfrm>
        </p:spPr>
        <p:txBody>
          <a:bodyPr>
            <a:normAutofit/>
          </a:bodyPr>
          <a:lstStyle/>
          <a:p>
            <a:pPr>
              <a:spcBef>
                <a:spcPct val="50000"/>
              </a:spcBef>
              <a:spcAft>
                <a:spcPct val="50000"/>
              </a:spcAft>
              <a:buClr>
                <a:schemeClr val="tx1"/>
              </a:buClr>
              <a:buFont typeface="Symbol" panose="05050102010706020507" pitchFamily="18" charset="2"/>
              <a:buChar char="·"/>
            </a:pPr>
            <a:r>
              <a:rPr lang="en-US" altLang="en-US" dirty="0"/>
              <a:t>Secondary (disseminated) stage after an average of 6 weeks after contact (2-12 weeks) - changes in the </a:t>
            </a:r>
            <a:r>
              <a:rPr lang="en-US" altLang="en-US" dirty="0" smtClean="0"/>
              <a:t>skin and mucous </a:t>
            </a:r>
            <a:r>
              <a:rPr lang="en-US" altLang="en-US" dirty="0"/>
              <a:t>membrane </a:t>
            </a:r>
            <a:endParaRPr lang="en-US" altLang="en-US" dirty="0" smtClean="0"/>
          </a:p>
          <a:p>
            <a:pPr>
              <a:spcBef>
                <a:spcPct val="50000"/>
              </a:spcBef>
              <a:spcAft>
                <a:spcPct val="50000"/>
              </a:spcAft>
              <a:buClr>
                <a:schemeClr val="tx1"/>
              </a:buClr>
              <a:buFont typeface="Symbol" panose="05050102010706020507" pitchFamily="18" charset="2"/>
              <a:buChar char="·"/>
            </a:pPr>
            <a:r>
              <a:rPr lang="en-US" dirty="0">
                <a:solidFill>
                  <a:srgbClr val="080808"/>
                </a:solidFill>
              </a:rPr>
              <a:t>The rash often starts on the trunk of the </a:t>
            </a:r>
            <a:r>
              <a:rPr lang="en-US" dirty="0" smtClean="0">
                <a:solidFill>
                  <a:srgbClr val="080808"/>
                </a:solidFill>
              </a:rPr>
              <a:t>body (chest</a:t>
            </a:r>
            <a:r>
              <a:rPr lang="en-US" dirty="0">
                <a:solidFill>
                  <a:srgbClr val="080808"/>
                </a:solidFill>
              </a:rPr>
              <a:t>, stomach area, pelvis and </a:t>
            </a:r>
            <a:r>
              <a:rPr lang="en-US" dirty="0" smtClean="0">
                <a:solidFill>
                  <a:srgbClr val="080808"/>
                </a:solidFill>
              </a:rPr>
              <a:t>back), </a:t>
            </a:r>
            <a:r>
              <a:rPr lang="en-US" dirty="0">
                <a:solidFill>
                  <a:srgbClr val="080808"/>
                </a:solidFill>
              </a:rPr>
              <a:t>it also could appear on the limbs, the palms of the hands and the soles of the </a:t>
            </a:r>
            <a:r>
              <a:rPr lang="en-US" dirty="0" smtClean="0">
                <a:solidFill>
                  <a:srgbClr val="080808"/>
                </a:solidFill>
              </a:rPr>
              <a:t>feet</a:t>
            </a:r>
          </a:p>
          <a:p>
            <a:pPr>
              <a:spcBef>
                <a:spcPct val="50000"/>
              </a:spcBef>
              <a:spcAft>
                <a:spcPct val="50000"/>
              </a:spcAft>
              <a:buClr>
                <a:schemeClr val="tx1"/>
              </a:buClr>
            </a:pPr>
            <a:r>
              <a:rPr lang="en-US" altLang="en-US" dirty="0" smtClean="0"/>
              <a:t>Fever</a:t>
            </a:r>
            <a:r>
              <a:rPr lang="en-US" altLang="en-US" dirty="0"/>
              <a:t>, drowsiness, </a:t>
            </a:r>
            <a:r>
              <a:rPr lang="en-US" altLang="en-US" dirty="0" smtClean="0"/>
              <a:t>headache</a:t>
            </a:r>
            <a:r>
              <a:rPr lang="en-US" altLang="en-US" dirty="0"/>
              <a:t>, sore throat, lymphadenopathy</a:t>
            </a:r>
            <a:endParaRPr lang="en-US" altLang="en-US" dirty="0" smtClean="0"/>
          </a:p>
          <a:p>
            <a:pPr marL="0" indent="0">
              <a:buNone/>
            </a:pPr>
            <a:endParaRPr lang="en-US" dirty="0"/>
          </a:p>
        </p:txBody>
      </p:sp>
      <p:cxnSp>
        <p:nvCxnSpPr>
          <p:cNvPr id="4" name="Straight Connector 3"/>
          <p:cNvCxnSpPr/>
          <p:nvPr/>
        </p:nvCxnSpPr>
        <p:spPr>
          <a:xfrm flipV="1">
            <a:off x="838200" y="1238120"/>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720964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1881188" y="571500"/>
            <a:ext cx="8215312"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a:solidFill>
                  <a:schemeClr val="tx1"/>
                </a:solidFill>
                <a:latin typeface="Book-Cirilica" pitchFamily="34" charset="0"/>
              </a:defRPr>
            </a:lvl1pPr>
            <a:lvl2pPr marL="742950" indent="-285750">
              <a:defRPr sz="2400">
                <a:solidFill>
                  <a:schemeClr val="tx1"/>
                </a:solidFill>
                <a:latin typeface="Book-Cirilica" pitchFamily="34" charset="0"/>
              </a:defRPr>
            </a:lvl2pPr>
            <a:lvl3pPr marL="1143000" indent="-228600">
              <a:defRPr sz="2400">
                <a:solidFill>
                  <a:schemeClr val="tx1"/>
                </a:solidFill>
                <a:latin typeface="Book-Cirilica" pitchFamily="34" charset="0"/>
              </a:defRPr>
            </a:lvl3pPr>
            <a:lvl4pPr marL="1600200" indent="-228600">
              <a:defRPr sz="2400">
                <a:solidFill>
                  <a:schemeClr val="tx1"/>
                </a:solidFill>
                <a:latin typeface="Book-Cirilica" pitchFamily="34" charset="0"/>
              </a:defRPr>
            </a:lvl4pPr>
            <a:lvl5pPr marL="2057400" indent="-228600">
              <a:defRPr sz="2400">
                <a:solidFill>
                  <a:schemeClr val="tx1"/>
                </a:solidFill>
                <a:latin typeface="Book-Cirilica" pitchFamily="34" charset="0"/>
              </a:defRPr>
            </a:lvl5pPr>
            <a:lvl6pPr marL="2514600" indent="-228600" algn="ctr" eaLnBrk="0" fontAlgn="base" hangingPunct="0">
              <a:spcBef>
                <a:spcPct val="0"/>
              </a:spcBef>
              <a:spcAft>
                <a:spcPct val="0"/>
              </a:spcAft>
              <a:defRPr sz="2400">
                <a:solidFill>
                  <a:schemeClr val="tx1"/>
                </a:solidFill>
                <a:latin typeface="Book-Cirilica" pitchFamily="34" charset="0"/>
              </a:defRPr>
            </a:lvl6pPr>
            <a:lvl7pPr marL="2971800" indent="-228600" algn="ctr" eaLnBrk="0" fontAlgn="base" hangingPunct="0">
              <a:spcBef>
                <a:spcPct val="0"/>
              </a:spcBef>
              <a:spcAft>
                <a:spcPct val="0"/>
              </a:spcAft>
              <a:defRPr sz="2400">
                <a:solidFill>
                  <a:schemeClr val="tx1"/>
                </a:solidFill>
                <a:latin typeface="Book-Cirilica" pitchFamily="34" charset="0"/>
              </a:defRPr>
            </a:lvl7pPr>
            <a:lvl8pPr marL="3429000" indent="-228600" algn="ctr" eaLnBrk="0" fontAlgn="base" hangingPunct="0">
              <a:spcBef>
                <a:spcPct val="0"/>
              </a:spcBef>
              <a:spcAft>
                <a:spcPct val="0"/>
              </a:spcAft>
              <a:defRPr sz="2400">
                <a:solidFill>
                  <a:schemeClr val="tx1"/>
                </a:solidFill>
                <a:latin typeface="Book-Cirilica" pitchFamily="34" charset="0"/>
              </a:defRPr>
            </a:lvl8pPr>
            <a:lvl9pPr marL="3886200" indent="-228600" algn="ctr" eaLnBrk="0" fontAlgn="base" hangingPunct="0">
              <a:spcBef>
                <a:spcPct val="0"/>
              </a:spcBef>
              <a:spcAft>
                <a:spcPct val="0"/>
              </a:spcAft>
              <a:defRPr sz="2400">
                <a:solidFill>
                  <a:schemeClr val="tx1"/>
                </a:solidFill>
                <a:latin typeface="Book-Cirilica" pitchFamily="34" charset="0"/>
              </a:defRPr>
            </a:lvl9pPr>
          </a:lstStyle>
          <a:p>
            <a:pPr algn="ctr" eaLnBrk="0" fontAlgn="base" hangingPunct="0">
              <a:spcBef>
                <a:spcPct val="50000"/>
              </a:spcBef>
              <a:spcAft>
                <a:spcPct val="0"/>
              </a:spcAft>
            </a:pPr>
            <a:r>
              <a:rPr lang="en-US" altLang="en-US" sz="4400" dirty="0" smtClean="0">
                <a:solidFill>
                  <a:prstClr val="white"/>
                </a:solidFill>
                <a:latin typeface="Arial" panose="020B0604020202020204" pitchFamily="34" charset="0"/>
              </a:rPr>
              <a:t>Rash</a:t>
            </a:r>
            <a:endParaRPr lang="en-GB" altLang="en-US" sz="4400" dirty="0">
              <a:solidFill>
                <a:prstClr val="white"/>
              </a:solidFill>
              <a:latin typeface="Arial" panose="020B0604020202020204" pitchFamily="34" charset="0"/>
            </a:endParaRPr>
          </a:p>
        </p:txBody>
      </p:sp>
      <p:pic>
        <p:nvPicPr>
          <p:cNvPr id="21507" name="Picture 1029" descr="Secondary Syphili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11676" y="1700213"/>
            <a:ext cx="3228975" cy="476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420377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SECONDARY_SYPHILI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77091" y="193964"/>
            <a:ext cx="11623964" cy="65116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384783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SEC_SYPHILIS-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381" y="235526"/>
            <a:ext cx="11762509" cy="6497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6856933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95055"/>
            <a:ext cx="10515600" cy="4862945"/>
          </a:xfrm>
        </p:spPr>
        <p:txBody>
          <a:bodyPr>
            <a:normAutofit/>
          </a:bodyPr>
          <a:lstStyle/>
          <a:p>
            <a:r>
              <a:rPr lang="en-US" b="1" dirty="0"/>
              <a:t>Early latent period </a:t>
            </a:r>
            <a:r>
              <a:rPr lang="en-US" dirty="0"/>
              <a:t>(first 4 years) possible exacerbation of secondary syphilis (cellular immunity</a:t>
            </a:r>
            <a:r>
              <a:rPr lang="en-US" dirty="0" smtClean="0"/>
              <a:t>)</a:t>
            </a:r>
          </a:p>
          <a:p>
            <a:pPr marL="0" indent="0">
              <a:buNone/>
            </a:pPr>
            <a:endParaRPr lang="en-US" dirty="0" smtClean="0"/>
          </a:p>
          <a:p>
            <a:pPr marL="0" indent="0">
              <a:buNone/>
            </a:pPr>
            <a:endParaRPr lang="en-US" dirty="0"/>
          </a:p>
          <a:p>
            <a:r>
              <a:rPr lang="en-US" b="1" dirty="0" smtClean="0"/>
              <a:t>Late </a:t>
            </a:r>
            <a:r>
              <a:rPr lang="en-US" b="1" dirty="0"/>
              <a:t>latent period </a:t>
            </a:r>
            <a:r>
              <a:rPr lang="en-US" dirty="0"/>
              <a:t>(&gt;4 years from infection) - low probability of </a:t>
            </a:r>
            <a:r>
              <a:rPr lang="en-US" dirty="0" smtClean="0"/>
              <a:t>exacerbations</a:t>
            </a:r>
          </a:p>
          <a:p>
            <a:pPr marL="0" indent="0">
              <a:buNone/>
            </a:pPr>
            <a:endParaRPr lang="en-US" dirty="0"/>
          </a:p>
          <a:p>
            <a:pPr marL="0" indent="0">
              <a:buNone/>
            </a:pPr>
            <a:endParaRPr lang="en-US" dirty="0" smtClean="0"/>
          </a:p>
          <a:p>
            <a:r>
              <a:rPr lang="en-US" b="1" dirty="0" smtClean="0"/>
              <a:t>Late </a:t>
            </a:r>
            <a:r>
              <a:rPr lang="en-US" b="1" dirty="0"/>
              <a:t>(tertiary) syphilis </a:t>
            </a:r>
            <a:r>
              <a:rPr lang="en-US" dirty="0"/>
              <a:t>(in 1/3 of untreated cases): most commonly affects the ascending aorta and/or the CNS</a:t>
            </a:r>
          </a:p>
        </p:txBody>
      </p:sp>
      <p:sp>
        <p:nvSpPr>
          <p:cNvPr id="4" name="Title 1"/>
          <p:cNvSpPr>
            <a:spLocks noGrp="1"/>
          </p:cNvSpPr>
          <p:nvPr>
            <p:ph type="title"/>
          </p:nvPr>
        </p:nvSpPr>
        <p:spPr>
          <a:xfrm>
            <a:off x="838200" y="365125"/>
            <a:ext cx="10515600" cy="1325563"/>
          </a:xfrm>
        </p:spPr>
        <p:txBody>
          <a:bodyPr/>
          <a:lstStyle/>
          <a:p>
            <a:r>
              <a:rPr lang="en-US" dirty="0">
                <a:solidFill>
                  <a:srgbClr val="080808"/>
                </a:solidFill>
                <a:latin typeface="Comic Sans MS" panose="030F0702030302020204" pitchFamily="66" charset="0"/>
              </a:rPr>
              <a:t>Latent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cxnSp>
        <p:nvCxnSpPr>
          <p:cNvPr id="5" name="Straight Connector 4"/>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814670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37425" cy="1325563"/>
          </a:xfrm>
        </p:spPr>
        <p:txBody>
          <a:bodyPr/>
          <a:lstStyle/>
          <a:p>
            <a:r>
              <a:rPr lang="sr-Latn-RS" dirty="0" smtClean="0">
                <a:latin typeface="Comic Sans MS" panose="030F0702030302020204" pitchFamily="66" charset="0"/>
              </a:rPr>
              <a:t>CT or NMR – signifficance in differential diagnosis</a:t>
            </a:r>
            <a:endParaRPr lang="en-US" dirty="0">
              <a:latin typeface="Comic Sans MS" panose="030F0702030302020204" pitchFamily="66" charset="0"/>
            </a:endParaRPr>
          </a:p>
        </p:txBody>
      </p:sp>
      <p:sp>
        <p:nvSpPr>
          <p:cNvPr id="3" name="Content Placeholder 2"/>
          <p:cNvSpPr>
            <a:spLocks noGrp="1"/>
          </p:cNvSpPr>
          <p:nvPr>
            <p:ph idx="1"/>
          </p:nvPr>
        </p:nvSpPr>
        <p:spPr>
          <a:xfrm>
            <a:off x="711590" y="2410753"/>
            <a:ext cx="11480409" cy="4351338"/>
          </a:xfrm>
        </p:spPr>
        <p:txBody>
          <a:bodyPr>
            <a:normAutofit/>
          </a:bodyPr>
          <a:lstStyle/>
          <a:p>
            <a:pPr>
              <a:buClr>
                <a:srgbClr val="C00000"/>
              </a:buClr>
            </a:pPr>
            <a:r>
              <a:rPr lang="en-US" altLang="en-US" sz="3000" dirty="0" smtClean="0">
                <a:solidFill>
                  <a:srgbClr val="C00000"/>
                </a:solidFill>
              </a:rPr>
              <a:t>focal </a:t>
            </a:r>
            <a:r>
              <a:rPr lang="en-US" altLang="en-US" sz="3000" dirty="0">
                <a:solidFill>
                  <a:srgbClr val="C00000"/>
                </a:solidFill>
              </a:rPr>
              <a:t>brain inflammations </a:t>
            </a:r>
            <a:r>
              <a:rPr lang="en-US" altLang="en-US" sz="3000" dirty="0"/>
              <a:t>(brain abscess, herpes simplex encephalitis, subdural empyema, etc</a:t>
            </a:r>
            <a:r>
              <a:rPr lang="en-US" altLang="en-US" sz="3000" dirty="0" smtClean="0"/>
              <a:t>.)</a:t>
            </a:r>
            <a:endParaRPr lang="sr-Latn-RS" altLang="en-US" sz="3000" dirty="0"/>
          </a:p>
          <a:p>
            <a:pPr marL="0" indent="0">
              <a:buClr>
                <a:srgbClr val="C00000"/>
              </a:buClr>
              <a:buNone/>
            </a:pPr>
            <a:endParaRPr lang="sr-Cyrl-RS" altLang="en-US" dirty="0" smtClean="0">
              <a:effectLst/>
            </a:endParaRPr>
          </a:p>
          <a:p>
            <a:pPr>
              <a:buClr>
                <a:srgbClr val="C00000"/>
              </a:buClr>
            </a:pPr>
            <a:r>
              <a:rPr lang="en-US" altLang="en-US" dirty="0" smtClean="0">
                <a:solidFill>
                  <a:srgbClr val="C00000"/>
                </a:solidFill>
              </a:rPr>
              <a:t>complications registration</a:t>
            </a:r>
            <a:r>
              <a:rPr lang="sr-Latn-RS" altLang="en-US" dirty="0"/>
              <a:t> </a:t>
            </a:r>
            <a:r>
              <a:rPr lang="en-US" altLang="en-US" dirty="0" smtClean="0">
                <a:effectLst/>
              </a:rPr>
              <a:t>(</a:t>
            </a:r>
            <a:r>
              <a:rPr lang="en-US" dirty="0" smtClean="0">
                <a:solidFill>
                  <a:srgbClr val="040C28"/>
                </a:solidFill>
              </a:rPr>
              <a:t>increased </a:t>
            </a:r>
            <a:r>
              <a:rPr lang="en-US" dirty="0">
                <a:solidFill>
                  <a:srgbClr val="040C28"/>
                </a:solidFill>
              </a:rPr>
              <a:t>intracranial </a:t>
            </a:r>
            <a:r>
              <a:rPr lang="en-US" dirty="0" smtClean="0">
                <a:solidFill>
                  <a:srgbClr val="040C28"/>
                </a:solidFill>
              </a:rPr>
              <a:t>pressure</a:t>
            </a:r>
            <a:r>
              <a:rPr lang="sr-Latn-RS" dirty="0" smtClean="0">
                <a:solidFill>
                  <a:srgbClr val="040C28"/>
                </a:solidFill>
              </a:rPr>
              <a:t>, hydrocephalus, stroke, status epilepticus</a:t>
            </a:r>
            <a:r>
              <a:rPr lang="en-US" altLang="en-US" dirty="0" smtClean="0">
                <a:effectLst/>
              </a:rPr>
              <a:t>)</a:t>
            </a:r>
            <a:endParaRPr lang="sr-Latn-RS" altLang="en-US" dirty="0" smtClean="0">
              <a:effectLst/>
            </a:endParaRPr>
          </a:p>
          <a:p>
            <a:pPr marL="0" indent="0">
              <a:buClr>
                <a:srgbClr val="C00000"/>
              </a:buClr>
              <a:buNone/>
            </a:pPr>
            <a:endParaRPr lang="sr-Latn-RS" altLang="en-US" dirty="0" smtClean="0">
              <a:effectLst/>
            </a:endParaRPr>
          </a:p>
          <a:p>
            <a:pPr lvl="0">
              <a:buClr>
                <a:srgbClr val="C00000"/>
              </a:buClr>
            </a:pPr>
            <a:r>
              <a:rPr lang="en-US" altLang="en-US" dirty="0">
                <a:solidFill>
                  <a:srgbClr val="C00000"/>
                </a:solidFill>
              </a:rPr>
              <a:t>follow up complications</a:t>
            </a:r>
            <a:r>
              <a:rPr lang="sr-Latn-RS" altLang="en-US" dirty="0">
                <a:solidFill>
                  <a:srgbClr val="C00000"/>
                </a:solidFill>
              </a:rPr>
              <a:t> </a:t>
            </a:r>
            <a:r>
              <a:rPr lang="sr-Latn-RS" altLang="en-US" dirty="0">
                <a:solidFill>
                  <a:prstClr val="black"/>
                </a:solidFill>
              </a:rPr>
              <a:t>–</a:t>
            </a:r>
            <a:r>
              <a:rPr lang="sr-Cyrl-RS" altLang="en-US" dirty="0">
                <a:solidFill>
                  <a:prstClr val="black"/>
                </a:solidFill>
              </a:rPr>
              <a:t> </a:t>
            </a:r>
            <a:r>
              <a:rPr lang="sr-Latn-RS" altLang="en-US" dirty="0">
                <a:solidFill>
                  <a:prstClr val="black"/>
                </a:solidFill>
              </a:rPr>
              <a:t>brain edema and herniation</a:t>
            </a:r>
            <a:endParaRPr lang="sr-Cyrl-RS" altLang="en-US" dirty="0">
              <a:solidFill>
                <a:prstClr val="black"/>
              </a:solidFill>
            </a:endParaRPr>
          </a:p>
          <a:p>
            <a:pPr>
              <a:buClr>
                <a:srgbClr val="C00000"/>
              </a:buClr>
            </a:pPr>
            <a:endParaRPr lang="en-US" dirty="0"/>
          </a:p>
        </p:txBody>
      </p:sp>
      <p:cxnSp>
        <p:nvCxnSpPr>
          <p:cNvPr id="4" name="Straight Connector 3"/>
          <p:cNvCxnSpPr/>
          <p:nvPr/>
        </p:nvCxnSpPr>
        <p:spPr>
          <a:xfrm flipV="1">
            <a:off x="938276" y="1562226"/>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5853149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Tertiary syphilis</a:t>
            </a:r>
            <a:r>
              <a:rPr lang="en-US" b="1" dirty="0">
                <a:solidFill>
                  <a:srgbClr val="080808"/>
                </a:solidFill>
                <a:latin typeface="mayo-sans"/>
              </a:rPr>
              <a:t/>
            </a:r>
            <a:br>
              <a:rPr lang="en-US" b="1" dirty="0">
                <a:solidFill>
                  <a:srgbClr val="080808"/>
                </a:solidFill>
                <a:latin typeface="mayo-sans"/>
              </a:rPr>
            </a:br>
            <a:endParaRPr lang="en-US" dirty="0"/>
          </a:p>
        </p:txBody>
      </p:sp>
      <p:sp>
        <p:nvSpPr>
          <p:cNvPr id="3" name="Content Placeholder 2"/>
          <p:cNvSpPr>
            <a:spLocks noGrp="1"/>
          </p:cNvSpPr>
          <p:nvPr>
            <p:ph idx="1"/>
          </p:nvPr>
        </p:nvSpPr>
        <p:spPr>
          <a:xfrm>
            <a:off x="838200" y="2324520"/>
            <a:ext cx="10515600" cy="4351338"/>
          </a:xfrm>
        </p:spPr>
        <p:txBody>
          <a:bodyPr/>
          <a:lstStyle/>
          <a:p>
            <a:r>
              <a:rPr lang="en-US" dirty="0"/>
              <a:t>Cardiovascular </a:t>
            </a:r>
            <a:r>
              <a:rPr lang="en-US" dirty="0" smtClean="0"/>
              <a:t>syphilis</a:t>
            </a:r>
          </a:p>
          <a:p>
            <a:r>
              <a:rPr lang="en-US" dirty="0"/>
              <a:t>F</a:t>
            </a:r>
            <a:r>
              <a:rPr lang="en-US" dirty="0" smtClean="0"/>
              <a:t>ocal </a:t>
            </a:r>
            <a:r>
              <a:rPr lang="en-US" dirty="0"/>
              <a:t>cerebromeningeal </a:t>
            </a:r>
            <a:r>
              <a:rPr lang="en-US" dirty="0" smtClean="0"/>
              <a:t>syphilis</a:t>
            </a:r>
          </a:p>
          <a:p>
            <a:r>
              <a:rPr lang="en-US" dirty="0" smtClean="0"/>
              <a:t>Neurosyphilis</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8363248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Neurosyphilis</a:t>
            </a:r>
            <a:endParaRPr lang="en-US" dirty="0"/>
          </a:p>
        </p:txBody>
      </p:sp>
      <p:sp>
        <p:nvSpPr>
          <p:cNvPr id="3" name="Content Placeholder 2"/>
          <p:cNvSpPr>
            <a:spLocks noGrp="1"/>
          </p:cNvSpPr>
          <p:nvPr>
            <p:ph idx="1"/>
          </p:nvPr>
        </p:nvSpPr>
        <p:spPr>
          <a:xfrm>
            <a:off x="725658" y="2324520"/>
            <a:ext cx="10515600" cy="4351338"/>
          </a:xfrm>
        </p:spPr>
        <p:txBody>
          <a:bodyPr>
            <a:normAutofit/>
          </a:bodyPr>
          <a:lstStyle/>
          <a:p>
            <a:r>
              <a:rPr lang="en-US" sz="2400" dirty="0">
                <a:solidFill>
                  <a:srgbClr val="202122"/>
                </a:solidFill>
              </a:rPr>
              <a:t>The signs and symptoms of neurosyphilis vary with the disease </a:t>
            </a:r>
            <a:r>
              <a:rPr lang="en-US" sz="2400" dirty="0" smtClean="0">
                <a:solidFill>
                  <a:srgbClr val="202122"/>
                </a:solidFill>
              </a:rPr>
              <a:t>stage</a:t>
            </a:r>
          </a:p>
          <a:p>
            <a:r>
              <a:rPr lang="en-US" sz="2400" dirty="0">
                <a:solidFill>
                  <a:srgbClr val="202122"/>
                </a:solidFill>
              </a:rPr>
              <a:t>N</a:t>
            </a:r>
            <a:r>
              <a:rPr lang="en-US" sz="2400" dirty="0" smtClean="0">
                <a:solidFill>
                  <a:srgbClr val="202122"/>
                </a:solidFill>
              </a:rPr>
              <a:t>eurosyphilis </a:t>
            </a:r>
            <a:r>
              <a:rPr lang="en-US" sz="2400" dirty="0">
                <a:solidFill>
                  <a:srgbClr val="202122"/>
                </a:solidFill>
              </a:rPr>
              <a:t>may occur at any stage of </a:t>
            </a:r>
            <a:r>
              <a:rPr lang="en-US" sz="2400" dirty="0" smtClean="0">
                <a:solidFill>
                  <a:srgbClr val="202122"/>
                </a:solidFill>
              </a:rPr>
              <a:t>infection</a:t>
            </a:r>
          </a:p>
          <a:p>
            <a:r>
              <a:rPr lang="en-US" sz="2400" b="1" u="sng" dirty="0" smtClean="0">
                <a:solidFill>
                  <a:srgbClr val="202122"/>
                </a:solidFill>
              </a:rPr>
              <a:t>Meningitis</a:t>
            </a:r>
            <a:r>
              <a:rPr lang="en-US" sz="2400" dirty="0" smtClean="0">
                <a:solidFill>
                  <a:srgbClr val="202122"/>
                </a:solidFill>
              </a:rPr>
              <a:t> is </a:t>
            </a:r>
            <a:r>
              <a:rPr lang="en-US" sz="2400" dirty="0">
                <a:solidFill>
                  <a:srgbClr val="202122"/>
                </a:solidFill>
              </a:rPr>
              <a:t>the most common neurological presentation in early syphilis. It typically occurs in the secondary stage, arising within one year of initial infection. The symptoms are similar to other forms of meningitis. The most common associated with neurosyphilitic meningitis is </a:t>
            </a:r>
            <a:r>
              <a:rPr lang="en-US" sz="2400" dirty="0" smtClean="0">
                <a:solidFill>
                  <a:srgbClr val="202122"/>
                </a:solidFill>
              </a:rPr>
              <a:t>CN palsy (CN VII)</a:t>
            </a:r>
          </a:p>
          <a:p>
            <a:r>
              <a:rPr lang="en-US" sz="2400" b="1" u="sng" dirty="0" smtClean="0">
                <a:solidFill>
                  <a:srgbClr val="202122"/>
                </a:solidFill>
              </a:rPr>
              <a:t>Meningovascular syphilis </a:t>
            </a:r>
            <a:r>
              <a:rPr lang="en-US" sz="2400" dirty="0" smtClean="0">
                <a:solidFill>
                  <a:srgbClr val="202122"/>
                </a:solidFill>
              </a:rPr>
              <a:t>usually </a:t>
            </a:r>
            <a:r>
              <a:rPr lang="en-US" sz="2400" dirty="0">
                <a:solidFill>
                  <a:srgbClr val="202122"/>
                </a:solidFill>
              </a:rPr>
              <a:t>occurs in late syphilis but may affect those with early disease. It is due </a:t>
            </a:r>
            <a:r>
              <a:rPr lang="en-US" sz="2400" dirty="0" smtClean="0">
                <a:solidFill>
                  <a:srgbClr val="202122"/>
                </a:solidFill>
              </a:rPr>
              <a:t>to inflammation of </a:t>
            </a:r>
            <a:r>
              <a:rPr lang="en-US" sz="2400" dirty="0">
                <a:solidFill>
                  <a:srgbClr val="202122"/>
                </a:solidFill>
              </a:rPr>
              <a:t>the vasculature supplying </a:t>
            </a:r>
            <a:r>
              <a:rPr lang="en-US" sz="2400" dirty="0" smtClean="0">
                <a:solidFill>
                  <a:srgbClr val="202122"/>
                </a:solidFill>
              </a:rPr>
              <a:t>the CNS </a:t>
            </a:r>
            <a:r>
              <a:rPr lang="en-US" sz="2400" dirty="0">
                <a:solidFill>
                  <a:srgbClr val="202122"/>
                </a:solidFill>
              </a:rPr>
              <a:t>that results </a:t>
            </a:r>
            <a:r>
              <a:rPr lang="en-US" sz="2400" dirty="0" smtClean="0">
                <a:solidFill>
                  <a:srgbClr val="202122"/>
                </a:solidFill>
              </a:rPr>
              <a:t>in ischemia (stroke</a:t>
            </a:r>
            <a:r>
              <a:rPr lang="en-US" sz="2400" dirty="0">
                <a:solidFill>
                  <a:srgbClr val="202122"/>
                </a:solidFill>
              </a:rPr>
              <a:t> or spinal cord </a:t>
            </a:r>
            <a:r>
              <a:rPr lang="en-US" sz="2400" dirty="0" smtClean="0">
                <a:solidFill>
                  <a:srgbClr val="202122"/>
                </a:solidFill>
              </a:rPr>
              <a:t>infarct). It </a:t>
            </a:r>
            <a:r>
              <a:rPr lang="en-US" sz="2400" dirty="0">
                <a:solidFill>
                  <a:srgbClr val="202122"/>
                </a:solidFill>
              </a:rPr>
              <a:t>typically occurs about 6–7 years after initial </a:t>
            </a:r>
            <a:r>
              <a:rPr lang="en-US" sz="2400" dirty="0" smtClean="0">
                <a:solidFill>
                  <a:srgbClr val="202122"/>
                </a:solidFill>
              </a:rPr>
              <a:t>infection. </a:t>
            </a:r>
            <a:endParaRPr lang="en-US" sz="2400" dirty="0">
              <a:solidFill>
                <a:srgbClr val="202122"/>
              </a:solidFil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5910774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Neurosyphilis</a:t>
            </a:r>
            <a:endParaRPr lang="en-US" dirty="0"/>
          </a:p>
        </p:txBody>
      </p:sp>
      <p:sp>
        <p:nvSpPr>
          <p:cNvPr id="3" name="Content Placeholder 2"/>
          <p:cNvSpPr>
            <a:spLocks noGrp="1"/>
          </p:cNvSpPr>
          <p:nvPr>
            <p:ph idx="1"/>
          </p:nvPr>
        </p:nvSpPr>
        <p:spPr>
          <a:xfrm>
            <a:off x="725658" y="2324520"/>
            <a:ext cx="10515600" cy="4351338"/>
          </a:xfrm>
        </p:spPr>
        <p:txBody>
          <a:bodyPr>
            <a:normAutofit/>
          </a:bodyPr>
          <a:lstStyle/>
          <a:p>
            <a:pPr algn="just"/>
            <a:r>
              <a:rPr lang="en-US" sz="2400" b="1" u="sng" dirty="0" smtClean="0">
                <a:solidFill>
                  <a:srgbClr val="202122"/>
                </a:solidFill>
              </a:rPr>
              <a:t>Tabes dorsalis</a:t>
            </a:r>
            <a:r>
              <a:rPr lang="en-US" sz="2400" b="1" dirty="0" smtClean="0">
                <a:solidFill>
                  <a:srgbClr val="202122"/>
                </a:solidFill>
              </a:rPr>
              <a:t> </a:t>
            </a:r>
            <a:r>
              <a:rPr lang="en-US" sz="2400" dirty="0" smtClean="0">
                <a:solidFill>
                  <a:srgbClr val="202122"/>
                </a:solidFill>
              </a:rPr>
              <a:t>-parenchymal </a:t>
            </a:r>
            <a:r>
              <a:rPr lang="en-US" sz="2400" dirty="0">
                <a:solidFill>
                  <a:srgbClr val="202122"/>
                </a:solidFill>
              </a:rPr>
              <a:t>syphilis occurs years to decades after initial </a:t>
            </a:r>
            <a:r>
              <a:rPr lang="en-US" sz="2400" dirty="0" smtClean="0">
                <a:solidFill>
                  <a:srgbClr val="202122"/>
                </a:solidFill>
              </a:rPr>
              <a:t>infection, chatacyerized by degenerative </a:t>
            </a:r>
            <a:r>
              <a:rPr lang="en-US" sz="2400" dirty="0">
                <a:solidFill>
                  <a:srgbClr val="202122"/>
                </a:solidFill>
              </a:rPr>
              <a:t>process of </a:t>
            </a:r>
            <a:r>
              <a:rPr lang="en-US" sz="2400" dirty="0" smtClean="0">
                <a:solidFill>
                  <a:srgbClr val="202122"/>
                </a:solidFill>
              </a:rPr>
              <a:t>the posterior columns of the spinal cord. </a:t>
            </a:r>
            <a:r>
              <a:rPr lang="en-US" sz="2400" dirty="0">
                <a:solidFill>
                  <a:srgbClr val="202122"/>
                </a:solidFill>
              </a:rPr>
              <a:t>The constellation </a:t>
            </a:r>
            <a:r>
              <a:rPr lang="en-US" sz="2400" dirty="0" smtClean="0">
                <a:solidFill>
                  <a:srgbClr val="202122"/>
                </a:solidFill>
              </a:rPr>
              <a:t>includes Argyll Robertson pupil, </a:t>
            </a:r>
            <a:r>
              <a:rPr lang="en-US" sz="2400" dirty="0">
                <a:solidFill>
                  <a:srgbClr val="202122"/>
                </a:solidFill>
              </a:rPr>
              <a:t>ataxic wide-based gait, </a:t>
            </a:r>
            <a:r>
              <a:rPr lang="en-US" sz="2400" dirty="0" smtClean="0">
                <a:solidFill>
                  <a:srgbClr val="202122"/>
                </a:solidFill>
              </a:rPr>
              <a:t>parasthesias, </a:t>
            </a:r>
            <a:r>
              <a:rPr lang="en-US" sz="2400" dirty="0">
                <a:solidFill>
                  <a:srgbClr val="202122"/>
                </a:solidFill>
              </a:rPr>
              <a:t>bowel or </a:t>
            </a:r>
            <a:r>
              <a:rPr lang="en-US" sz="2400" dirty="0" smtClean="0">
                <a:solidFill>
                  <a:srgbClr val="202122"/>
                </a:solidFill>
              </a:rPr>
              <a:t>bladder incontinence, </a:t>
            </a:r>
            <a:r>
              <a:rPr lang="en-US" sz="2400" dirty="0">
                <a:solidFill>
                  <a:srgbClr val="202122"/>
                </a:solidFill>
              </a:rPr>
              <a:t>loss of position and vibratory sense, loss of deep pain and temperature sensation, acute episodic gastrointestinal pain</a:t>
            </a:r>
            <a:r>
              <a:rPr lang="en-US" sz="2400" dirty="0" smtClean="0">
                <a:solidFill>
                  <a:srgbClr val="202122"/>
                </a:solidFill>
              </a:rPr>
              <a:t>, Charcot joints </a:t>
            </a:r>
            <a:r>
              <a:rPr lang="en-US" sz="2400" dirty="0">
                <a:solidFill>
                  <a:srgbClr val="202122"/>
                </a:solidFill>
              </a:rPr>
              <a:t>and general </a:t>
            </a:r>
            <a:r>
              <a:rPr lang="en-US" sz="2400" dirty="0" smtClean="0">
                <a:solidFill>
                  <a:srgbClr val="202122"/>
                </a:solidFill>
              </a:rPr>
              <a:t>paresis</a:t>
            </a:r>
          </a:p>
          <a:p>
            <a:pPr marL="0" indent="0" algn="just">
              <a:buNone/>
            </a:pPr>
            <a:endParaRPr lang="en-US" sz="2400" dirty="0" smtClean="0">
              <a:solidFill>
                <a:srgbClr val="202122"/>
              </a:solidFill>
            </a:endParaRPr>
          </a:p>
          <a:p>
            <a:pPr algn="just"/>
            <a:r>
              <a:rPr lang="en-US" sz="2400" b="1" u="sng" dirty="0" smtClean="0">
                <a:solidFill>
                  <a:srgbClr val="202122"/>
                </a:solidFill>
              </a:rPr>
              <a:t>Gummatous</a:t>
            </a:r>
            <a:r>
              <a:rPr lang="en-US" sz="2400" b="1" u="sng" dirty="0">
                <a:solidFill>
                  <a:srgbClr val="202122"/>
                </a:solidFill>
              </a:rPr>
              <a:t> disease </a:t>
            </a:r>
            <a:r>
              <a:rPr lang="en-US" sz="2400" dirty="0">
                <a:solidFill>
                  <a:srgbClr val="202122"/>
                </a:solidFill>
              </a:rPr>
              <a:t>may also present with destructive inflammation and space-occupying lesions. It is caused </a:t>
            </a:r>
            <a:r>
              <a:rPr lang="en-US" sz="2400" dirty="0" smtClean="0">
                <a:solidFill>
                  <a:srgbClr val="202122"/>
                </a:solidFill>
              </a:rPr>
              <a:t>by granulomatous</a:t>
            </a:r>
            <a:r>
              <a:rPr lang="en-US" sz="2400" dirty="0">
                <a:solidFill>
                  <a:srgbClr val="202122"/>
                </a:solidFill>
              </a:rPr>
              <a:t> destruction </a:t>
            </a:r>
            <a:r>
              <a:rPr lang="en-US" sz="2400" dirty="0" smtClean="0">
                <a:solidFill>
                  <a:srgbClr val="202122"/>
                </a:solidFill>
              </a:rPr>
              <a:t>of visceral</a:t>
            </a:r>
            <a:r>
              <a:rPr lang="en-US" sz="2400" dirty="0">
                <a:solidFill>
                  <a:srgbClr val="202122"/>
                </a:solidFill>
              </a:rPr>
              <a:t> organs. They most often involve </a:t>
            </a:r>
            <a:r>
              <a:rPr lang="en-US" sz="2400" dirty="0" smtClean="0">
                <a:solidFill>
                  <a:srgbClr val="202122"/>
                </a:solidFill>
              </a:rPr>
              <a:t>the frontal</a:t>
            </a:r>
            <a:r>
              <a:rPr lang="en-US" sz="2400" dirty="0">
                <a:solidFill>
                  <a:srgbClr val="202122"/>
                </a:solidFill>
              </a:rPr>
              <a:t> </a:t>
            </a:r>
            <a:r>
              <a:rPr lang="en-US" sz="2400" dirty="0" smtClean="0">
                <a:solidFill>
                  <a:srgbClr val="202122"/>
                </a:solidFill>
              </a:rPr>
              <a:t>and parietal lobes</a:t>
            </a:r>
            <a:r>
              <a:rPr lang="en-US" sz="2400" dirty="0">
                <a:solidFill>
                  <a:srgbClr val="202122"/>
                </a:solidFill>
              </a:rPr>
              <a:t> of the brain</a:t>
            </a:r>
          </a:p>
          <a:p>
            <a:endParaRPr lang="en-US" sz="2400" dirty="0">
              <a:solidFill>
                <a:srgbClr val="202122"/>
              </a:solidFil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5231915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083212" y="214290"/>
            <a:ext cx="9941946" cy="1143000"/>
          </a:xfrm>
        </p:spPr>
        <p:txBody>
          <a:bodyPr/>
          <a:lstStyle/>
          <a:p>
            <a:pPr marL="54864" indent="0" algn="ctr" eaLnBrk="1" fontAlgn="auto" hangingPunct="1">
              <a:spcAft>
                <a:spcPts val="0"/>
              </a:spcAft>
              <a:defRPr/>
            </a:pPr>
            <a:r>
              <a:rPr lang="en-US" sz="3200" b="1" dirty="0" smtClean="0">
                <a:solidFill>
                  <a:schemeClr val="tx1"/>
                </a:solidFill>
                <a:latin typeface="Arial" charset="0"/>
              </a:rPr>
              <a:t>TABES DORSALIS</a:t>
            </a:r>
            <a:endParaRPr lang="en-GB" sz="3200" b="1" dirty="0">
              <a:solidFill>
                <a:schemeClr val="tx1"/>
              </a:solidFill>
              <a:latin typeface="Arial" charset="0"/>
            </a:endParaRPr>
          </a:p>
        </p:txBody>
      </p:sp>
      <p:graphicFrame>
        <p:nvGraphicFramePr>
          <p:cNvPr id="57347" name="Object 3"/>
          <p:cNvGraphicFramePr>
            <a:graphicFrameLocks noChangeAspect="1"/>
          </p:cNvGraphicFramePr>
          <p:nvPr/>
        </p:nvGraphicFramePr>
        <p:xfrm>
          <a:off x="3200400" y="1871664"/>
          <a:ext cx="6248400" cy="4492625"/>
        </p:xfrm>
        <a:graphic>
          <a:graphicData uri="http://schemas.openxmlformats.org/presentationml/2006/ole">
            <p:oleObj spid="_x0000_s3230" name="WordPad Document" r:id="rId3" imgW="5565278" imgH="2826095" progId="WordPad.Document.1">
              <p:embed/>
            </p:oleObj>
          </a:graphicData>
        </a:graphic>
      </p:graphicFrame>
    </p:spTree>
    <p:extLst>
      <p:ext uri="{BB962C8B-B14F-4D97-AF65-F5344CB8AC3E}">
        <p14:creationId xmlns:p14="http://schemas.microsoft.com/office/powerpoint/2010/main" xmlns="" val="341353993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marL="54864" indent="0" algn="ctr" eaLnBrk="1" fontAlgn="auto" hangingPunct="1">
              <a:spcAft>
                <a:spcPts val="0"/>
              </a:spcAft>
              <a:defRPr/>
            </a:pPr>
            <a:r>
              <a:rPr lang="en-US" sz="4800" b="1" dirty="0">
                <a:solidFill>
                  <a:schemeClr val="tx1"/>
                </a:solidFill>
                <a:effectLst/>
                <a:latin typeface="Calibri" panose="020F0502020204030204"/>
                <a:ea typeface="+mn-ea"/>
                <a:cs typeface="+mn-cs"/>
              </a:rPr>
              <a:t>Charcot joints </a:t>
            </a:r>
            <a:endParaRPr lang="en-GB" dirty="0">
              <a:solidFill>
                <a:schemeClr val="tx1"/>
              </a:solidFill>
              <a:latin typeface="Arial" charset="0"/>
            </a:endParaRPr>
          </a:p>
        </p:txBody>
      </p:sp>
      <p:graphicFrame>
        <p:nvGraphicFramePr>
          <p:cNvPr id="63491" name="Object 3"/>
          <p:cNvGraphicFramePr>
            <a:graphicFrameLocks noChangeAspect="1"/>
          </p:cNvGraphicFramePr>
          <p:nvPr/>
        </p:nvGraphicFramePr>
        <p:xfrm>
          <a:off x="2895600" y="1981200"/>
          <a:ext cx="7162800" cy="4343400"/>
        </p:xfrm>
        <a:graphic>
          <a:graphicData uri="http://schemas.openxmlformats.org/presentationml/2006/ole">
            <p:oleObj spid="_x0000_s4253" name="WordPad Document" r:id="rId3" imgW="5887392" imgH="2989667" progId="WordPad.Document.1">
              <p:embed/>
            </p:oleObj>
          </a:graphicData>
        </a:graphic>
      </p:graphicFrame>
    </p:spTree>
    <p:extLst>
      <p:ext uri="{BB962C8B-B14F-4D97-AF65-F5344CB8AC3E}">
        <p14:creationId xmlns:p14="http://schemas.microsoft.com/office/powerpoint/2010/main" xmlns="" val="285591075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rt-m2177"/>
          <p:cNvPicPr>
            <a:picLocks noChangeAspect="1" noChangeArrowheads="1"/>
          </p:cNvPicPr>
          <p:nvPr/>
        </p:nvPicPr>
        <p:blipFill>
          <a:blip r:embed="rId2">
            <a:extLst>
              <a:ext uri="{28A0092B-C50C-407E-A947-70E740481C1C}">
                <a14:useLocalDpi xmlns:a14="http://schemas.microsoft.com/office/drawing/2010/main" xmlns="" val="0"/>
              </a:ext>
            </a:extLst>
          </a:blip>
          <a:srcRect b="4654"/>
          <a:stretch>
            <a:fillRect/>
          </a:stretch>
        </p:blipFill>
        <p:spPr bwMode="auto">
          <a:xfrm>
            <a:off x="872197" y="579438"/>
            <a:ext cx="10691446" cy="6018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3" name="Text Box 3"/>
          <p:cNvSpPr txBox="1">
            <a:spLocks noChangeArrowheads="1"/>
          </p:cNvSpPr>
          <p:nvPr/>
        </p:nvSpPr>
        <p:spPr bwMode="auto">
          <a:xfrm>
            <a:off x="2286000" y="0"/>
            <a:ext cx="83820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a:solidFill>
                  <a:schemeClr val="tx1"/>
                </a:solidFill>
                <a:latin typeface="Book-Cirilica" pitchFamily="34" charset="0"/>
              </a:defRPr>
            </a:lvl1pPr>
            <a:lvl2pPr marL="742950" indent="-285750">
              <a:defRPr sz="2400">
                <a:solidFill>
                  <a:schemeClr val="tx1"/>
                </a:solidFill>
                <a:latin typeface="Book-Cirilica" pitchFamily="34" charset="0"/>
              </a:defRPr>
            </a:lvl2pPr>
            <a:lvl3pPr marL="1143000" indent="-228600">
              <a:defRPr sz="2400">
                <a:solidFill>
                  <a:schemeClr val="tx1"/>
                </a:solidFill>
                <a:latin typeface="Book-Cirilica" pitchFamily="34" charset="0"/>
              </a:defRPr>
            </a:lvl3pPr>
            <a:lvl4pPr marL="1600200" indent="-228600">
              <a:defRPr sz="2400">
                <a:solidFill>
                  <a:schemeClr val="tx1"/>
                </a:solidFill>
                <a:latin typeface="Book-Cirilica" pitchFamily="34" charset="0"/>
              </a:defRPr>
            </a:lvl4pPr>
            <a:lvl5pPr marL="2057400" indent="-228600">
              <a:defRPr sz="2400">
                <a:solidFill>
                  <a:schemeClr val="tx1"/>
                </a:solidFill>
                <a:latin typeface="Book-Cirilica" pitchFamily="34" charset="0"/>
              </a:defRPr>
            </a:lvl5pPr>
            <a:lvl6pPr marL="2514600" indent="-228600" algn="ctr" eaLnBrk="0" fontAlgn="base" hangingPunct="0">
              <a:spcBef>
                <a:spcPct val="0"/>
              </a:spcBef>
              <a:spcAft>
                <a:spcPct val="0"/>
              </a:spcAft>
              <a:defRPr sz="2400">
                <a:solidFill>
                  <a:schemeClr val="tx1"/>
                </a:solidFill>
                <a:latin typeface="Book-Cirilica" pitchFamily="34" charset="0"/>
              </a:defRPr>
            </a:lvl6pPr>
            <a:lvl7pPr marL="2971800" indent="-228600" algn="ctr" eaLnBrk="0" fontAlgn="base" hangingPunct="0">
              <a:spcBef>
                <a:spcPct val="0"/>
              </a:spcBef>
              <a:spcAft>
                <a:spcPct val="0"/>
              </a:spcAft>
              <a:defRPr sz="2400">
                <a:solidFill>
                  <a:schemeClr val="tx1"/>
                </a:solidFill>
                <a:latin typeface="Book-Cirilica" pitchFamily="34" charset="0"/>
              </a:defRPr>
            </a:lvl7pPr>
            <a:lvl8pPr marL="3429000" indent="-228600" algn="ctr" eaLnBrk="0" fontAlgn="base" hangingPunct="0">
              <a:spcBef>
                <a:spcPct val="0"/>
              </a:spcBef>
              <a:spcAft>
                <a:spcPct val="0"/>
              </a:spcAft>
              <a:defRPr sz="2400">
                <a:solidFill>
                  <a:schemeClr val="tx1"/>
                </a:solidFill>
                <a:latin typeface="Book-Cirilica" pitchFamily="34" charset="0"/>
              </a:defRPr>
            </a:lvl8pPr>
            <a:lvl9pPr marL="3886200" indent="-228600" algn="ctr" eaLnBrk="0" fontAlgn="base" hangingPunct="0">
              <a:spcBef>
                <a:spcPct val="0"/>
              </a:spcBef>
              <a:spcAft>
                <a:spcPct val="0"/>
              </a:spcAft>
              <a:defRPr sz="2400">
                <a:solidFill>
                  <a:schemeClr val="tx1"/>
                </a:solidFill>
                <a:latin typeface="Book-Cirilica" pitchFamily="34" charset="0"/>
              </a:defRPr>
            </a:lvl9pPr>
          </a:lstStyle>
          <a:p>
            <a:pPr algn="ctr" eaLnBrk="0" fontAlgn="base" hangingPunct="0">
              <a:spcBef>
                <a:spcPct val="50000"/>
              </a:spcBef>
              <a:spcAft>
                <a:spcPct val="0"/>
              </a:spcAft>
            </a:pPr>
            <a:r>
              <a:rPr lang="en-US" altLang="en-US" sz="3200" b="1" dirty="0" smtClean="0">
                <a:solidFill>
                  <a:prstClr val="white"/>
                </a:solidFill>
                <a:latin typeface="Arial" panose="020B0604020202020204" pitchFamily="34" charset="0"/>
              </a:rPr>
              <a:t>Timeframe of neurosyphilis</a:t>
            </a:r>
            <a:endParaRPr lang="en-GB" altLang="en-US" b="1" dirty="0">
              <a:solidFill>
                <a:prstClr val="white"/>
              </a:solidFill>
              <a:latin typeface="Times New Roman" panose="02020603050405020304" pitchFamily="18" charset="0"/>
            </a:endParaRPr>
          </a:p>
        </p:txBody>
      </p:sp>
    </p:spTree>
    <p:extLst>
      <p:ext uri="{BB962C8B-B14F-4D97-AF65-F5344CB8AC3E}">
        <p14:creationId xmlns:p14="http://schemas.microsoft.com/office/powerpoint/2010/main" xmlns="" val="16854803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Neurosyphilis</a:t>
            </a:r>
            <a:r>
              <a:rPr lang="sr-Cyrl-RS" dirty="0" smtClean="0">
                <a:latin typeface="Comic Sans MS" panose="030F0702030302020204" pitchFamily="66" charset="0"/>
              </a:rPr>
              <a:t>-</a:t>
            </a:r>
            <a:r>
              <a:rPr lang="en-US" dirty="0" smtClean="0">
                <a:latin typeface="Comic Sans MS" panose="030F0702030302020204" pitchFamily="66" charset="0"/>
              </a:rPr>
              <a:t>diagnosis and treatment</a:t>
            </a:r>
            <a:endParaRPr lang="en-US" dirty="0">
              <a:latin typeface="Comic Sans MS" panose="030F0702030302020204" pitchFamily="66" charset="0"/>
            </a:endParaRPr>
          </a:p>
        </p:txBody>
      </p:sp>
      <p:sp>
        <p:nvSpPr>
          <p:cNvPr id="3" name="Content Placeholder 2"/>
          <p:cNvSpPr>
            <a:spLocks noGrp="1"/>
          </p:cNvSpPr>
          <p:nvPr>
            <p:ph idx="1"/>
          </p:nvPr>
        </p:nvSpPr>
        <p:spPr>
          <a:xfrm>
            <a:off x="558018" y="1542467"/>
            <a:ext cx="10515600" cy="4351338"/>
          </a:xfrm>
        </p:spPr>
        <p:txBody>
          <a:bodyPr>
            <a:normAutofit/>
          </a:bodyPr>
          <a:lstStyle/>
          <a:p>
            <a:pPr lvl="0" fontAlgn="base">
              <a:lnSpc>
                <a:spcPct val="100000"/>
              </a:lnSpc>
              <a:spcBef>
                <a:spcPct val="20000"/>
              </a:spcBef>
              <a:spcAft>
                <a:spcPct val="0"/>
              </a:spcAft>
              <a:buClr>
                <a:srgbClr val="C00000"/>
              </a:buClr>
              <a:defRPr/>
            </a:pPr>
            <a:endParaRPr lang="en-US" sz="2400" b="1" kern="0" dirty="0" smtClean="0">
              <a:cs typeface="Arial"/>
            </a:endParaRPr>
          </a:p>
          <a:p>
            <a:pPr lvl="0" fontAlgn="base">
              <a:lnSpc>
                <a:spcPct val="100000"/>
              </a:lnSpc>
              <a:spcBef>
                <a:spcPct val="20000"/>
              </a:spcBef>
              <a:spcAft>
                <a:spcPct val="0"/>
              </a:spcAft>
              <a:buClr>
                <a:srgbClr val="C00000"/>
              </a:buClr>
              <a:defRPr/>
            </a:pPr>
            <a:endParaRPr lang="en-US" sz="2400" b="1" kern="0" dirty="0">
              <a:cs typeface="Arial"/>
            </a:endParaRPr>
          </a:p>
          <a:p>
            <a:pPr lvl="0" fontAlgn="base">
              <a:lnSpc>
                <a:spcPct val="100000"/>
              </a:lnSpc>
              <a:spcBef>
                <a:spcPct val="20000"/>
              </a:spcBef>
              <a:spcAft>
                <a:spcPct val="0"/>
              </a:spcAft>
              <a:buClr>
                <a:srgbClr val="C00000"/>
              </a:buClr>
              <a:defRPr/>
            </a:pPr>
            <a:r>
              <a:rPr lang="sl-SI" sz="2400" kern="0" dirty="0" smtClean="0">
                <a:cs typeface="Arial"/>
              </a:rPr>
              <a:t> </a:t>
            </a:r>
            <a:r>
              <a:rPr lang="sr-Latn-RS" sz="2400" b="1" kern="0" dirty="0" smtClean="0">
                <a:cs typeface="Arial"/>
              </a:rPr>
              <a:t>VDRL </a:t>
            </a:r>
            <a:r>
              <a:rPr lang="en-US" sz="2400" b="1" kern="0" dirty="0" smtClean="0">
                <a:cs typeface="Arial"/>
              </a:rPr>
              <a:t>test </a:t>
            </a:r>
            <a:r>
              <a:rPr lang="sr-Latn-RS" sz="2400" b="1" kern="0" dirty="0" smtClean="0">
                <a:cs typeface="Arial"/>
              </a:rPr>
              <a:t>(Veneral Disease Research Laboratory</a:t>
            </a:r>
            <a:r>
              <a:rPr lang="en-US" sz="2400" b="1" kern="0" dirty="0" smtClean="0">
                <a:cs typeface="Arial"/>
              </a:rPr>
              <a:t> test</a:t>
            </a:r>
            <a:r>
              <a:rPr lang="sr-Latn-RS" sz="2400" b="1" kern="0" dirty="0" smtClean="0">
                <a:cs typeface="Arial"/>
              </a:rPr>
              <a:t>)</a:t>
            </a:r>
            <a:r>
              <a:rPr lang="sr-Cyrl-RS" sz="2400" b="1" kern="0" dirty="0" smtClean="0">
                <a:cs typeface="Arial"/>
              </a:rPr>
              <a:t>: </a:t>
            </a:r>
            <a:r>
              <a:rPr lang="en-US" sz="2400" b="1" kern="0" dirty="0" smtClean="0">
                <a:cs typeface="Arial"/>
              </a:rPr>
              <a:t>blood and CSF</a:t>
            </a:r>
            <a:endParaRPr lang="sr-Cyrl-RS" sz="2400" b="1" kern="0" dirty="0" smtClean="0">
              <a:cs typeface="Arial"/>
            </a:endParaRPr>
          </a:p>
          <a:p>
            <a:pPr marL="342900" lvl="0" indent="-342900" fontAlgn="base">
              <a:lnSpc>
                <a:spcPct val="100000"/>
              </a:lnSpc>
              <a:spcBef>
                <a:spcPct val="20000"/>
              </a:spcBef>
              <a:spcAft>
                <a:spcPct val="0"/>
              </a:spcAft>
              <a:buClr>
                <a:srgbClr val="99FF66"/>
              </a:buClr>
              <a:buNone/>
              <a:defRPr/>
            </a:pPr>
            <a:r>
              <a:rPr lang="sr-Cyrl-RS" sz="2400" kern="0" dirty="0">
                <a:cs typeface="Arial"/>
              </a:rPr>
              <a:t> </a:t>
            </a:r>
            <a:r>
              <a:rPr lang="sr-Cyrl-RS" sz="2400" kern="0" dirty="0" smtClean="0">
                <a:cs typeface="Arial"/>
              </a:rPr>
              <a:t> </a:t>
            </a:r>
            <a:endParaRPr lang="sl-SI" sz="2400" kern="0" dirty="0">
              <a:cs typeface="Arial"/>
            </a:endParaRPr>
          </a:p>
          <a:p>
            <a:pPr lvl="0" fontAlgn="base">
              <a:lnSpc>
                <a:spcPct val="100000"/>
              </a:lnSpc>
              <a:spcBef>
                <a:spcPct val="20000"/>
              </a:spcBef>
              <a:spcAft>
                <a:spcPct val="0"/>
              </a:spcAft>
              <a:buClr>
                <a:srgbClr val="C00000"/>
              </a:buClr>
              <a:defRPr/>
            </a:pPr>
            <a:r>
              <a:rPr lang="en-US" sz="2400" b="1" kern="0" dirty="0" smtClean="0">
                <a:cs typeface="Arial"/>
              </a:rPr>
              <a:t>Treatment</a:t>
            </a:r>
            <a:endParaRPr lang="sl-SI" sz="2400" b="1" kern="0" dirty="0">
              <a:cs typeface="Arial"/>
            </a:endParaRPr>
          </a:p>
          <a:p>
            <a:pPr marL="342900" lvl="0" indent="-342900" fontAlgn="base">
              <a:lnSpc>
                <a:spcPct val="100000"/>
              </a:lnSpc>
              <a:spcBef>
                <a:spcPct val="20000"/>
              </a:spcBef>
              <a:spcAft>
                <a:spcPct val="0"/>
              </a:spcAft>
              <a:buClr>
                <a:srgbClr val="99FF66"/>
              </a:buClr>
              <a:buNone/>
              <a:defRPr/>
            </a:pPr>
            <a:r>
              <a:rPr lang="sl-SI" sz="2400" kern="0" dirty="0">
                <a:cs typeface="Arial"/>
              </a:rPr>
              <a:t> - </a:t>
            </a:r>
            <a:r>
              <a:rPr lang="en-US" sz="2400" kern="0" dirty="0" smtClean="0">
                <a:cs typeface="Arial"/>
              </a:rPr>
              <a:t>Penicillin (</a:t>
            </a:r>
            <a:r>
              <a:rPr lang="en-US" sz="2400" dirty="0" smtClean="0">
                <a:solidFill>
                  <a:srgbClr val="000000"/>
                </a:solidFill>
              </a:rPr>
              <a:t>benzathine </a:t>
            </a:r>
            <a:r>
              <a:rPr lang="en-US" sz="2400" dirty="0">
                <a:solidFill>
                  <a:srgbClr val="000000"/>
                </a:solidFill>
              </a:rPr>
              <a:t>penicillin G 2.4 million units once intramuscularly over procaine penicillin G 1.2 million units 10–14 days </a:t>
            </a:r>
            <a:r>
              <a:rPr lang="en-US" sz="2400" dirty="0" smtClean="0">
                <a:solidFill>
                  <a:srgbClr val="000000"/>
                </a:solidFill>
              </a:rPr>
              <a:t>intramuscularly)</a:t>
            </a:r>
            <a:endParaRPr lang="sr-Cyrl-CS" sz="2400" kern="0" dirty="0" smtClean="0">
              <a:cs typeface="Arial"/>
            </a:endParaRPr>
          </a:p>
          <a:p>
            <a:pPr marL="342900" lvl="0" indent="-342900" fontAlgn="base">
              <a:lnSpc>
                <a:spcPct val="100000"/>
              </a:lnSpc>
              <a:spcBef>
                <a:spcPct val="20000"/>
              </a:spcBef>
              <a:spcAft>
                <a:spcPct val="0"/>
              </a:spcAft>
              <a:buClr>
                <a:srgbClr val="99FF66"/>
              </a:buClr>
              <a:buNone/>
              <a:defRPr/>
            </a:pPr>
            <a:r>
              <a:rPr lang="sr-Cyrl-CS" sz="2400" kern="0" dirty="0" smtClean="0">
                <a:cs typeface="Arial"/>
              </a:rPr>
              <a:t> -</a:t>
            </a:r>
            <a:r>
              <a:rPr lang="en-US" sz="2400" dirty="0">
                <a:solidFill>
                  <a:srgbClr val="000000"/>
                </a:solidFill>
              </a:rPr>
              <a:t> </a:t>
            </a:r>
            <a:r>
              <a:rPr lang="en-US" sz="2400" dirty="0" smtClean="0">
                <a:solidFill>
                  <a:srgbClr val="000000"/>
                </a:solidFill>
              </a:rPr>
              <a:t>Doxycycline </a:t>
            </a:r>
            <a:r>
              <a:rPr lang="en-US" sz="2400" dirty="0">
                <a:solidFill>
                  <a:srgbClr val="000000"/>
                </a:solidFill>
              </a:rPr>
              <a:t>100 mg twice daily orally for 14 days or ceftriaxone 1 g intramuscularly once daily for 10–14 days, or, in special circumstances, azithromycin 2 g </a:t>
            </a:r>
            <a:r>
              <a:rPr lang="en-US" sz="2400" dirty="0" smtClean="0">
                <a:solidFill>
                  <a:srgbClr val="000000"/>
                </a:solidFill>
              </a:rPr>
              <a:t>once daily</a:t>
            </a:r>
            <a:endParaRPr lang="en-US" sz="2400" kern="0" dirty="0">
              <a:cs typeface="Aria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344025" y="5287008"/>
            <a:ext cx="2847975" cy="1600200"/>
          </a:xfrm>
          <a:prstGeom prst="rect">
            <a:avLst/>
          </a:prstGeom>
        </p:spPr>
      </p:pic>
    </p:spTree>
    <p:extLst>
      <p:ext uri="{BB962C8B-B14F-4D97-AF65-F5344CB8AC3E}">
        <p14:creationId xmlns:p14="http://schemas.microsoft.com/office/powerpoint/2010/main" xmlns="" val="26495219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202124"/>
                </a:solidFill>
                <a:latin typeface="Comic Sans MS" panose="030F0702030302020204" pitchFamily="66" charset="0"/>
              </a:rPr>
              <a:t>Parasitic </a:t>
            </a:r>
            <a:r>
              <a:rPr lang="en-US" dirty="0">
                <a:solidFill>
                  <a:srgbClr val="202124"/>
                </a:solidFill>
                <a:latin typeface="Comic Sans MS" panose="030F0702030302020204" pitchFamily="66" charset="0"/>
              </a:rPr>
              <a:t>diseases of the CNS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666044"/>
            <a:ext cx="10515600" cy="4351338"/>
          </a:xfrm>
        </p:spPr>
        <p:txBody>
          <a:bodyPr/>
          <a:lstStyle/>
          <a:p>
            <a:pPr>
              <a:buClr>
                <a:srgbClr val="C00000"/>
              </a:buClr>
              <a:defRPr/>
            </a:pPr>
            <a:r>
              <a:rPr lang="en-US" dirty="0" smtClean="0"/>
              <a:t>Toxoplasmosis</a:t>
            </a:r>
          </a:p>
          <a:p>
            <a:pPr marL="0" indent="0">
              <a:buClr>
                <a:srgbClr val="C00000"/>
              </a:buClr>
              <a:buNone/>
              <a:defRPr/>
            </a:pPr>
            <a:endParaRPr lang="en-US" dirty="0" smtClean="0"/>
          </a:p>
          <a:p>
            <a:pPr>
              <a:buClr>
                <a:srgbClr val="C00000"/>
              </a:buClr>
              <a:defRPr/>
            </a:pPr>
            <a:r>
              <a:rPr lang="en-US" dirty="0" smtClean="0"/>
              <a:t>Echinococcosis(hydatidosis)</a:t>
            </a:r>
            <a:endParaRPr lang="sl-SI" dirty="0"/>
          </a:p>
          <a:p>
            <a:pPr>
              <a:buNone/>
              <a:defRPr/>
            </a:pPr>
            <a:endParaRPr lang="sl-SI" dirty="0"/>
          </a:p>
          <a:p>
            <a:pPr>
              <a:buClr>
                <a:srgbClr val="C00000"/>
              </a:buClr>
              <a:defRPr/>
            </a:pPr>
            <a:r>
              <a:rPr lang="en-US" dirty="0" smtClean="0"/>
              <a:t>Neurocysticercosis</a:t>
            </a:r>
            <a:endParaRPr lang="en-US" dirty="0"/>
          </a:p>
          <a:p>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726555" y="2785404"/>
            <a:ext cx="4907427" cy="3812344"/>
          </a:xfrm>
          <a:prstGeom prst="rect">
            <a:avLst/>
          </a:prstGeom>
        </p:spPr>
      </p:pic>
    </p:spTree>
    <p:extLst>
      <p:ext uri="{BB962C8B-B14F-4D97-AF65-F5344CB8AC3E}">
        <p14:creationId xmlns:p14="http://schemas.microsoft.com/office/powerpoint/2010/main" xmlns="" val="17921260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28600" lvl="0" indent="-228600">
              <a:spcBef>
                <a:spcPts val="1000"/>
              </a:spcBef>
              <a:defRPr/>
            </a:pPr>
            <a:r>
              <a:rPr lang="en-US" dirty="0">
                <a:solidFill>
                  <a:prstClr val="black"/>
                </a:solidFill>
                <a:latin typeface="Comic Sans MS" panose="030F0702030302020204" pitchFamily="66" charset="0"/>
                <a:ea typeface="+mn-ea"/>
                <a:cs typeface="+mn-cs"/>
              </a:rPr>
              <a:t>Toxoplasmosis</a:t>
            </a:r>
            <a:r>
              <a:rPr lang="en-US" sz="2800" dirty="0">
                <a:solidFill>
                  <a:prstClr val="black"/>
                </a:solidFill>
                <a:latin typeface="Calibri" panose="020F0502020204030204"/>
                <a:ea typeface="+mn-ea"/>
                <a:cs typeface="+mn-cs"/>
              </a:rPr>
              <a:t/>
            </a:r>
            <a:br>
              <a:rPr lang="en-US" sz="2800" dirty="0">
                <a:solidFill>
                  <a:prstClr val="black"/>
                </a:solidFill>
                <a:latin typeface="Calibri" panose="020F0502020204030204"/>
                <a:ea typeface="+mn-ea"/>
                <a:cs typeface="+mn-cs"/>
              </a:rPr>
            </a:br>
            <a:endParaRPr lang="en-US" dirty="0"/>
          </a:p>
        </p:txBody>
      </p:sp>
      <p:sp>
        <p:nvSpPr>
          <p:cNvPr id="3" name="Content Placeholder 2"/>
          <p:cNvSpPr>
            <a:spLocks noGrp="1"/>
          </p:cNvSpPr>
          <p:nvPr>
            <p:ph idx="1"/>
          </p:nvPr>
        </p:nvSpPr>
        <p:spPr/>
        <p:txBody>
          <a:bodyPr>
            <a:normAutofit fontScale="85000" lnSpcReduction="20000"/>
          </a:bodyPr>
          <a:lstStyle/>
          <a:p>
            <a:r>
              <a:rPr lang="en-US" sz="2400" dirty="0">
                <a:solidFill>
                  <a:srgbClr val="212121"/>
                </a:solidFill>
              </a:rPr>
              <a:t>After ingestion of the organism, </a:t>
            </a:r>
            <a:r>
              <a:rPr lang="en-US" sz="2400" i="1" dirty="0">
                <a:solidFill>
                  <a:srgbClr val="212121"/>
                </a:solidFill>
              </a:rPr>
              <a:t>Toxoplasma gondii</a:t>
            </a:r>
            <a:r>
              <a:rPr lang="en-US" sz="2400" dirty="0">
                <a:solidFill>
                  <a:srgbClr val="212121"/>
                </a:solidFill>
              </a:rPr>
              <a:t> cysts may develop in any tissue, but most commonly develop in the brain, retina, skeletal muscle and cardiac </a:t>
            </a:r>
            <a:r>
              <a:rPr lang="en-US" sz="2400" dirty="0" smtClean="0">
                <a:solidFill>
                  <a:srgbClr val="212121"/>
                </a:solidFill>
              </a:rPr>
              <a:t>muscle</a:t>
            </a:r>
          </a:p>
          <a:p>
            <a:r>
              <a:rPr lang="en-US" sz="2400" dirty="0" smtClean="0">
                <a:solidFill>
                  <a:srgbClr val="212121"/>
                </a:solidFill>
              </a:rPr>
              <a:t>Rupture </a:t>
            </a:r>
            <a:r>
              <a:rPr lang="en-US" sz="2400" dirty="0">
                <a:solidFill>
                  <a:srgbClr val="212121"/>
                </a:solidFill>
              </a:rPr>
              <a:t>of the cysts </a:t>
            </a:r>
            <a:r>
              <a:rPr lang="en-US" sz="2400" dirty="0" smtClean="0">
                <a:solidFill>
                  <a:srgbClr val="212121"/>
                </a:solidFill>
              </a:rPr>
              <a:t>causes </a:t>
            </a:r>
            <a:r>
              <a:rPr lang="en-US" sz="2400" dirty="0">
                <a:solidFill>
                  <a:srgbClr val="212121"/>
                </a:solidFill>
              </a:rPr>
              <a:t>acute </a:t>
            </a:r>
            <a:r>
              <a:rPr lang="en-US" sz="2400" dirty="0" smtClean="0">
                <a:solidFill>
                  <a:srgbClr val="212121"/>
                </a:solidFill>
              </a:rPr>
              <a:t>illness</a:t>
            </a:r>
          </a:p>
          <a:p>
            <a:r>
              <a:rPr lang="en-US" sz="2400" dirty="0" smtClean="0">
                <a:solidFill>
                  <a:srgbClr val="212121"/>
                </a:solidFill>
              </a:rPr>
              <a:t>Clinical presentation: fever</a:t>
            </a:r>
            <a:r>
              <a:rPr lang="en-US" sz="2400" dirty="0">
                <a:solidFill>
                  <a:srgbClr val="212121"/>
                </a:solidFill>
              </a:rPr>
              <a:t>, rash, lymphadenopathy and eye disturbances are typical in early stages. When lesions are in the CNS of immunocompromised patients, fever, headaches, confusion and seizures are common, as well as ocular disease (retinochoroiditis); however many infections are subclinical, and 20% of HIV-infected patients with toxoplasmosis develop </a:t>
            </a:r>
            <a:r>
              <a:rPr lang="en-US" sz="2400" dirty="0" smtClean="0">
                <a:solidFill>
                  <a:srgbClr val="212121"/>
                </a:solidFill>
              </a:rPr>
              <a:t>encephalitis</a:t>
            </a:r>
          </a:p>
          <a:p>
            <a:pPr>
              <a:spcBef>
                <a:spcPts val="2000"/>
              </a:spcBef>
              <a:spcAft>
                <a:spcPts val="2000"/>
              </a:spcAft>
            </a:pPr>
            <a:r>
              <a:rPr lang="en-US" sz="2400" dirty="0">
                <a:solidFill>
                  <a:srgbClr val="212121"/>
                </a:solidFill>
              </a:rPr>
              <a:t>The disease may also be transmitted transplacentally and have devastating effects on the fetal brain because maternal antibodies passed to the child will be limited by the blood–brain barrier. Seizures, microcephaly and chorioretinitis have been noted in most of these </a:t>
            </a:r>
            <a:r>
              <a:rPr lang="en-US" sz="2400" dirty="0" smtClean="0">
                <a:solidFill>
                  <a:srgbClr val="212121"/>
                </a:solidFill>
              </a:rPr>
              <a:t>cases</a:t>
            </a:r>
            <a:endParaRPr lang="en-US" sz="2400" dirty="0">
              <a:solidFill>
                <a:srgbClr val="212121"/>
              </a:solidFill>
            </a:endParaRPr>
          </a:p>
          <a:p>
            <a:r>
              <a:rPr lang="en-US" sz="2400" dirty="0">
                <a:solidFill>
                  <a:srgbClr val="212121"/>
                </a:solidFill>
              </a:rPr>
              <a:t>Chronic infection in immunocompetent people, usually considered asymptomatic, is suspected as a risk factor for various neurological disorders, including epilepsy </a:t>
            </a:r>
            <a:r>
              <a:rPr lang="en-US" sz="2400" dirty="0"/>
              <a:t/>
            </a:r>
            <a:br>
              <a:rPr lang="en-US" sz="2400" dirty="0"/>
            </a:br>
            <a:endParaRPr lang="en-US" sz="2200" dirty="0"/>
          </a:p>
        </p:txBody>
      </p:sp>
      <p:cxnSp>
        <p:nvCxnSpPr>
          <p:cNvPr id="4" name="Straight Connector 3"/>
          <p:cNvCxnSpPr/>
          <p:nvPr/>
        </p:nvCxnSpPr>
        <p:spPr>
          <a:xfrm flipV="1">
            <a:off x="838200" y="105694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429619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5739"/>
            <a:ext cx="10515600" cy="1325563"/>
          </a:xfrm>
        </p:spPr>
        <p:txBody>
          <a:bodyPr/>
          <a:lstStyle/>
          <a:p>
            <a:pPr>
              <a:lnSpc>
                <a:spcPts val="2250"/>
              </a:lnSpc>
              <a:spcBef>
                <a:spcPts val="2000"/>
              </a:spcBef>
              <a:spcAft>
                <a:spcPts val="1000"/>
              </a:spcAft>
            </a:pPr>
            <a:r>
              <a:rPr lang="en-US" dirty="0">
                <a:latin typeface="Comic Sans MS" panose="030F0702030302020204" pitchFamily="66" charset="0"/>
              </a:rPr>
              <a:t>Echinococcosis (hydatidosis)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1850114"/>
            <a:ext cx="10515600" cy="4819218"/>
          </a:xfrm>
        </p:spPr>
        <p:txBody>
          <a:bodyPr>
            <a:normAutofit fontScale="70000" lnSpcReduction="20000"/>
          </a:bodyPr>
          <a:lstStyle/>
          <a:p>
            <a:pPr>
              <a:buClr>
                <a:srgbClr val="C00000"/>
              </a:buClr>
              <a:defRPr/>
            </a:pPr>
            <a:r>
              <a:rPr lang="sl-SI" sz="3100" b="1" dirty="0"/>
              <a:t>Taenia echinococcus</a:t>
            </a:r>
          </a:p>
          <a:p>
            <a:r>
              <a:rPr lang="en-US" dirty="0"/>
              <a:t>Cysts </a:t>
            </a:r>
            <a:endParaRPr lang="en-US" dirty="0" smtClean="0"/>
          </a:p>
          <a:p>
            <a:pPr marL="0" indent="0">
              <a:buNone/>
            </a:pPr>
            <a:r>
              <a:rPr lang="en-US" dirty="0"/>
              <a:t> </a:t>
            </a:r>
            <a:r>
              <a:rPr lang="en-US" dirty="0" smtClean="0"/>
              <a:t>   - </a:t>
            </a:r>
            <a:r>
              <a:rPr lang="en-US" dirty="0"/>
              <a:t>in the liver                </a:t>
            </a:r>
            <a:endParaRPr lang="en-US" dirty="0" smtClean="0"/>
          </a:p>
          <a:p>
            <a:pPr marL="0" indent="0">
              <a:buNone/>
            </a:pPr>
            <a:r>
              <a:rPr lang="en-US" dirty="0"/>
              <a:t> </a:t>
            </a:r>
            <a:r>
              <a:rPr lang="en-US" dirty="0" smtClean="0"/>
              <a:t>   </a:t>
            </a:r>
            <a:r>
              <a:rPr lang="en-US" dirty="0"/>
              <a:t>- in the lungs                 </a:t>
            </a:r>
            <a:endParaRPr lang="en-US" dirty="0" smtClean="0"/>
          </a:p>
          <a:p>
            <a:pPr marL="0" indent="0">
              <a:buNone/>
            </a:pPr>
            <a:r>
              <a:rPr lang="en-US" dirty="0"/>
              <a:t> </a:t>
            </a:r>
            <a:r>
              <a:rPr lang="en-US" dirty="0" smtClean="0"/>
              <a:t>   - </a:t>
            </a:r>
            <a:r>
              <a:rPr lang="en-US" dirty="0"/>
              <a:t>in the </a:t>
            </a:r>
            <a:r>
              <a:rPr lang="en-US" dirty="0" smtClean="0"/>
              <a:t>brain</a:t>
            </a:r>
          </a:p>
          <a:p>
            <a:pPr marL="0" indent="0">
              <a:buNone/>
            </a:pPr>
            <a:endParaRPr lang="en-US" dirty="0"/>
          </a:p>
          <a:p>
            <a:pPr marL="0" indent="0">
              <a:buNone/>
            </a:pPr>
            <a:r>
              <a:rPr lang="en-US" dirty="0" smtClean="0"/>
              <a:t>Clinical presentation</a:t>
            </a:r>
          </a:p>
          <a:p>
            <a:pPr marL="0" indent="0">
              <a:buNone/>
            </a:pPr>
            <a:r>
              <a:rPr lang="en-US" dirty="0"/>
              <a:t> </a:t>
            </a:r>
            <a:r>
              <a:rPr lang="en-US" dirty="0" smtClean="0"/>
              <a:t>     - seizures                                  </a:t>
            </a:r>
          </a:p>
          <a:p>
            <a:pPr marL="0" indent="0">
              <a:buNone/>
            </a:pPr>
            <a:r>
              <a:rPr lang="en-US" dirty="0"/>
              <a:t> </a:t>
            </a:r>
            <a:r>
              <a:rPr lang="en-US" dirty="0" smtClean="0"/>
              <a:t>     - headache                                    </a:t>
            </a:r>
          </a:p>
          <a:p>
            <a:pPr marL="0" indent="0">
              <a:buNone/>
            </a:pPr>
            <a:r>
              <a:rPr lang="en-US" dirty="0"/>
              <a:t> </a:t>
            </a:r>
            <a:r>
              <a:rPr lang="en-US" dirty="0" smtClean="0"/>
              <a:t>     - asymptomatic</a:t>
            </a:r>
          </a:p>
          <a:p>
            <a:pPr marL="0" indent="0">
              <a:buNone/>
            </a:pPr>
            <a:endParaRPr lang="en-US" dirty="0"/>
          </a:p>
          <a:p>
            <a:pPr marL="0" indent="0">
              <a:buNone/>
            </a:pPr>
            <a:r>
              <a:rPr lang="en-US" dirty="0" smtClean="0"/>
              <a:t> Diagnosis </a:t>
            </a:r>
          </a:p>
          <a:p>
            <a:pPr marL="0" indent="0">
              <a:buNone/>
            </a:pPr>
            <a:endParaRPr lang="en-US" dirty="0"/>
          </a:p>
          <a:p>
            <a:pPr marL="0" indent="0">
              <a:buNone/>
            </a:pPr>
            <a:r>
              <a:rPr lang="en-US" dirty="0" smtClean="0"/>
              <a:t>      - </a:t>
            </a:r>
            <a:r>
              <a:rPr lang="en-US" dirty="0"/>
              <a:t>CT scan of the brain - often an incidental finding</a:t>
            </a: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610621" y="1681302"/>
            <a:ext cx="4332849" cy="4832040"/>
          </a:xfrm>
          <a:prstGeom prst="rect">
            <a:avLst/>
          </a:prstGeom>
        </p:spPr>
      </p:pic>
    </p:spTree>
    <p:extLst>
      <p:ext uri="{BB962C8B-B14F-4D97-AF65-F5344CB8AC3E}">
        <p14:creationId xmlns:p14="http://schemas.microsoft.com/office/powerpoint/2010/main" xmlns="" val="19632630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6674" y="2374265"/>
            <a:ext cx="10515600" cy="4351338"/>
          </a:xfrm>
        </p:spPr>
        <p:txBody>
          <a:bodyPr/>
          <a:lstStyle/>
          <a:p>
            <a:pPr marL="0" indent="0">
              <a:buNone/>
            </a:pPr>
            <a:r>
              <a:rPr lang="sr-Cyrl-RS" dirty="0" smtClean="0"/>
              <a:t> </a:t>
            </a:r>
            <a:r>
              <a:rPr lang="sr-Latn-RS" dirty="0" smtClean="0"/>
              <a:t>                          </a:t>
            </a:r>
            <a:r>
              <a:rPr lang="sr-Latn-RS" altLang="en-US" sz="3600" b="1" kern="0" dirty="0" smtClean="0">
                <a:solidFill>
                  <a:prstClr val="black"/>
                </a:solidFill>
                <a:latin typeface="Comic Sans MS" panose="030F0702030302020204" pitchFamily="66" charset="0"/>
              </a:rPr>
              <a:t>Bacterial </a:t>
            </a:r>
            <a:r>
              <a:rPr lang="sr-Latn-RS" altLang="en-US" sz="3600" b="1" kern="0" dirty="0">
                <a:solidFill>
                  <a:prstClr val="black"/>
                </a:solidFill>
                <a:latin typeface="Comic Sans MS" panose="030F0702030302020204" pitchFamily="66" charset="0"/>
              </a:rPr>
              <a:t>CNS </a:t>
            </a:r>
            <a:r>
              <a:rPr lang="sr-Latn-RS" altLang="en-US" sz="3600" b="1" kern="0" dirty="0" smtClean="0">
                <a:solidFill>
                  <a:prstClr val="black"/>
                </a:solidFill>
                <a:latin typeface="Comic Sans MS" panose="030F0702030302020204" pitchFamily="66" charset="0"/>
              </a:rPr>
              <a:t>infections</a:t>
            </a:r>
          </a:p>
          <a:p>
            <a:pPr marL="0" indent="0">
              <a:buNone/>
            </a:pPr>
            <a:endParaRPr lang="sr-Cyrl-RS" sz="3600" dirty="0">
              <a:latin typeface="Comic Sans MS" panose="030F0702030302020204" pitchFamily="66" charset="0"/>
            </a:endParaRPr>
          </a:p>
          <a:p>
            <a:pPr marL="0" indent="0">
              <a:buNone/>
            </a:pPr>
            <a:r>
              <a:rPr kumimoji="0" lang="sr-Latn-RS" altLang="en-US" sz="3600" b="1" i="0" u="none" strike="noStrike" kern="0" cap="none" spc="0" normalizeH="0" baseline="0" noProof="0" dirty="0" smtClean="0">
                <a:ln>
                  <a:noFill/>
                </a:ln>
                <a:effectLst/>
                <a:uLnTx/>
                <a:uFillTx/>
                <a:latin typeface="Comic Sans MS" panose="030F0702030302020204" pitchFamily="66" charset="0"/>
                <a:ea typeface="+mj-ea"/>
                <a:cs typeface="+mj-cs"/>
              </a:rPr>
              <a:t>         -Acute bacterial meningitis</a:t>
            </a:r>
            <a:r>
              <a:rPr kumimoji="0" lang="en-US" altLang="en-US" sz="3600" b="1" i="0" u="none" strike="noStrike" kern="0" cap="none" spc="0" normalizeH="0" baseline="0" noProof="0" dirty="0" smtClean="0">
                <a:ln>
                  <a:noFill/>
                </a:ln>
                <a:effectLst/>
                <a:uLnTx/>
                <a:uFillTx/>
                <a:latin typeface="Comic Sans MS" panose="030F0702030302020204" pitchFamily="66" charset="0"/>
                <a:ea typeface="+mj-ea"/>
                <a:cs typeface="+mj-cs"/>
              </a:rPr>
              <a:t>-</a:t>
            </a:r>
            <a:endParaRPr lang="sr-Cyrl-RS" sz="3600" dirty="0" smtClean="0">
              <a:latin typeface="Comic Sans MS" panose="030F0702030302020204" pitchFamily="66" charset="0"/>
            </a:endParaRPr>
          </a:p>
        </p:txBody>
      </p:sp>
    </p:spTree>
    <p:extLst>
      <p:ext uri="{BB962C8B-B14F-4D97-AF65-F5344CB8AC3E}">
        <p14:creationId xmlns:p14="http://schemas.microsoft.com/office/powerpoint/2010/main" xmlns="" val="37692765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Neurocysticercosis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978291" y="2106979"/>
            <a:ext cx="10515600" cy="4351338"/>
          </a:xfrm>
        </p:spPr>
        <p:txBody>
          <a:bodyPr>
            <a:normAutofit fontScale="92500" lnSpcReduction="10000"/>
          </a:bodyPr>
          <a:lstStyle/>
          <a:p>
            <a:pPr>
              <a:buClr>
                <a:srgbClr val="C00000"/>
              </a:buClr>
              <a:defRPr/>
            </a:pPr>
            <a:r>
              <a:rPr lang="sl-SI" b="1" dirty="0"/>
              <a:t>Taenia solium </a:t>
            </a:r>
            <a:r>
              <a:rPr lang="sl-SI" dirty="0" smtClean="0"/>
              <a:t>– </a:t>
            </a:r>
            <a:r>
              <a:rPr lang="en-US" dirty="0" smtClean="0"/>
              <a:t>cystic </a:t>
            </a:r>
            <a:r>
              <a:rPr lang="en-US" dirty="0"/>
              <a:t>condition - 60-90% of cysts in the </a:t>
            </a:r>
            <a:r>
              <a:rPr lang="en-US" dirty="0" smtClean="0"/>
              <a:t>CNS</a:t>
            </a:r>
          </a:p>
          <a:p>
            <a:pPr>
              <a:buClr>
                <a:srgbClr val="C00000"/>
              </a:buClr>
              <a:defRPr/>
            </a:pPr>
            <a:r>
              <a:rPr lang="en-US" dirty="0" smtClean="0"/>
              <a:t>Transmission-ingestion </a:t>
            </a:r>
            <a:r>
              <a:rPr lang="en-US" dirty="0"/>
              <a:t>of eggs through fecal contamination of food, the eggs penetrate through the intestines and enter </a:t>
            </a:r>
            <a:r>
              <a:rPr lang="en-US" dirty="0" smtClean="0"/>
              <a:t>in blood </a:t>
            </a:r>
            <a:r>
              <a:rPr lang="en-US" dirty="0"/>
              <a:t>where they are transported to tissues where they mature into larvae (</a:t>
            </a:r>
            <a:r>
              <a:rPr lang="en-US" dirty="0" smtClean="0"/>
              <a:t>cysticercus)</a:t>
            </a:r>
          </a:p>
          <a:p>
            <a:pPr>
              <a:buClr>
                <a:srgbClr val="C00000"/>
              </a:buClr>
              <a:defRPr/>
            </a:pPr>
            <a:r>
              <a:rPr lang="en-US" dirty="0" smtClean="0"/>
              <a:t>Cysticercus </a:t>
            </a:r>
            <a:r>
              <a:rPr lang="en-US" dirty="0"/>
              <a:t>- causes an inflammatory reaction of the tissue, with the </a:t>
            </a:r>
            <a:r>
              <a:rPr lang="en-US" dirty="0" smtClean="0"/>
              <a:t> </a:t>
            </a:r>
            <a:r>
              <a:rPr lang="en-US" dirty="0"/>
              <a:t>edema and eventually becomes </a:t>
            </a:r>
            <a:r>
              <a:rPr lang="en-US" dirty="0" smtClean="0"/>
              <a:t>calcified</a:t>
            </a:r>
          </a:p>
          <a:p>
            <a:pPr>
              <a:buClr>
                <a:srgbClr val="C00000"/>
              </a:buClr>
              <a:defRPr/>
            </a:pPr>
            <a:r>
              <a:rPr lang="en-US" dirty="0" smtClean="0"/>
              <a:t>Clinical </a:t>
            </a:r>
            <a:r>
              <a:rPr lang="en-US" dirty="0"/>
              <a:t>picture - ½ asymptomatic                                  </a:t>
            </a:r>
            <a:endParaRPr lang="en-US" dirty="0" smtClean="0"/>
          </a:p>
          <a:p>
            <a:pPr marL="0" indent="0">
              <a:buClr>
                <a:srgbClr val="C00000"/>
              </a:buClr>
              <a:buNone/>
              <a:defRPr/>
            </a:pPr>
            <a:r>
              <a:rPr lang="en-US" dirty="0"/>
              <a:t> </a:t>
            </a:r>
            <a:r>
              <a:rPr lang="en-US" dirty="0" smtClean="0"/>
              <a:t>                              </a:t>
            </a:r>
            <a:r>
              <a:rPr lang="en-US" dirty="0"/>
              <a:t>- ½ </a:t>
            </a:r>
            <a:r>
              <a:rPr lang="en-US" dirty="0" smtClean="0"/>
              <a:t>seizures                                </a:t>
            </a:r>
          </a:p>
          <a:p>
            <a:pPr marL="0" indent="0">
              <a:buClr>
                <a:srgbClr val="C00000"/>
              </a:buClr>
              <a:buNone/>
              <a:defRPr/>
            </a:pPr>
            <a:r>
              <a:rPr lang="en-US" dirty="0"/>
              <a:t> </a:t>
            </a:r>
            <a:r>
              <a:rPr lang="en-US" dirty="0" smtClean="0"/>
              <a:t>                              </a:t>
            </a:r>
            <a:r>
              <a:rPr lang="en-US" dirty="0"/>
              <a:t>- signs of elevated ICP                                  </a:t>
            </a:r>
            <a:endParaRPr lang="en-US" dirty="0" smtClean="0"/>
          </a:p>
          <a:p>
            <a:pPr marL="0" indent="0">
              <a:buClr>
                <a:srgbClr val="C00000"/>
              </a:buClr>
              <a:buNone/>
              <a:defRPr/>
            </a:pPr>
            <a:r>
              <a:rPr lang="en-US" dirty="0"/>
              <a:t> </a:t>
            </a:r>
            <a:r>
              <a:rPr lang="en-US" dirty="0" smtClean="0"/>
              <a:t>                              </a:t>
            </a:r>
            <a:r>
              <a:rPr lang="en-US" dirty="0"/>
              <a:t>- frequent arachnoiditis → </a:t>
            </a:r>
            <a:r>
              <a:rPr lang="en-US" dirty="0" smtClean="0"/>
              <a:t>hydrocephalus</a:t>
            </a:r>
          </a:p>
          <a:p>
            <a:endParaRPr lang="en-US" dirty="0"/>
          </a:p>
        </p:txBody>
      </p:sp>
      <p:cxnSp>
        <p:nvCxnSpPr>
          <p:cNvPr id="4" name="Straight Connector 3"/>
          <p:cNvCxnSpPr/>
          <p:nvPr/>
        </p:nvCxnSpPr>
        <p:spPr>
          <a:xfrm flipV="1">
            <a:off x="838200" y="93270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71684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Neurocysticercosis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978291" y="2106979"/>
            <a:ext cx="10515600" cy="4351338"/>
          </a:xfrm>
        </p:spPr>
        <p:txBody>
          <a:bodyPr>
            <a:normAutofit/>
          </a:bodyPr>
          <a:lstStyle/>
          <a:p>
            <a:r>
              <a:rPr lang="en-US" dirty="0"/>
              <a:t>Diagnosis - CT scan of the brain (often an incidental finding)                        </a:t>
            </a:r>
            <a:r>
              <a:rPr lang="en-US" dirty="0" smtClean="0"/>
              <a:t>               </a:t>
            </a:r>
          </a:p>
          <a:p>
            <a:pPr marL="0" indent="0">
              <a:buNone/>
            </a:pPr>
            <a:r>
              <a:rPr lang="en-US" dirty="0" smtClean="0"/>
              <a:t>                     - </a:t>
            </a:r>
            <a:r>
              <a:rPr lang="en-US" dirty="0"/>
              <a:t>CSF - eosinophils → active disease                        - </a:t>
            </a:r>
            <a:endParaRPr lang="en-US" dirty="0" smtClean="0"/>
          </a:p>
          <a:p>
            <a:pPr marL="0" indent="0">
              <a:buNone/>
            </a:pPr>
            <a:endParaRPr lang="en-US" dirty="0"/>
          </a:p>
          <a:p>
            <a:pPr marL="0" indent="0">
              <a:buNone/>
            </a:pPr>
            <a:r>
              <a:rPr lang="en-US" dirty="0" smtClean="0"/>
              <a:t>Antibodies </a:t>
            </a:r>
            <a:r>
              <a:rPr lang="en-US" dirty="0"/>
              <a:t>in serum and cerebrospinal </a:t>
            </a:r>
            <a:r>
              <a:rPr lang="en-US" dirty="0" smtClean="0"/>
              <a:t>fluid</a:t>
            </a:r>
          </a:p>
          <a:p>
            <a:pPr marL="0" indent="0">
              <a:buNone/>
            </a:pPr>
            <a:endParaRPr lang="en-US" dirty="0"/>
          </a:p>
          <a:p>
            <a:pPr marL="0" indent="0">
              <a:buNone/>
            </a:pPr>
            <a:r>
              <a:rPr lang="en-US" dirty="0" smtClean="0"/>
              <a:t>Therapy </a:t>
            </a:r>
            <a:r>
              <a:rPr lang="en-US" dirty="0"/>
              <a:t>– Mebendazole, </a:t>
            </a:r>
            <a:endParaRPr lang="en-US" dirty="0" smtClean="0"/>
          </a:p>
          <a:p>
            <a:pPr marL="0" indent="0">
              <a:buNone/>
            </a:pPr>
            <a:r>
              <a:rPr lang="en-US" dirty="0"/>
              <a:t> </a:t>
            </a:r>
            <a:r>
              <a:rPr lang="en-US" dirty="0" smtClean="0"/>
              <a:t>                  Albendazole                     </a:t>
            </a:r>
          </a:p>
          <a:p>
            <a:pPr marL="0" indent="0">
              <a:buNone/>
            </a:pPr>
            <a:r>
              <a:rPr lang="en-US" dirty="0"/>
              <a:t> </a:t>
            </a:r>
            <a:r>
              <a:rPr lang="en-US" dirty="0" smtClean="0"/>
              <a:t>               - </a:t>
            </a:r>
            <a:r>
              <a:rPr lang="en-US" dirty="0"/>
              <a:t>Corticosteroids (1mg/kg for 5 days)</a:t>
            </a:r>
          </a:p>
        </p:txBody>
      </p:sp>
      <p:cxnSp>
        <p:nvCxnSpPr>
          <p:cNvPr id="4" name="Straight Connector 3"/>
          <p:cNvCxnSpPr/>
          <p:nvPr/>
        </p:nvCxnSpPr>
        <p:spPr>
          <a:xfrm flipV="1">
            <a:off x="838200" y="93270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5415765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 y="2332062"/>
            <a:ext cx="11353800" cy="4351338"/>
          </a:xfrm>
        </p:spPr>
        <p:txBody>
          <a:bodyPr/>
          <a:lstStyle/>
          <a:p>
            <a:pPr marL="0" indent="0">
              <a:buNone/>
            </a:pPr>
            <a:r>
              <a:rPr lang="sr-Cyrl-RS" b="1" dirty="0" smtClean="0">
                <a:solidFill>
                  <a:srgbClr val="FF9900"/>
                </a:solidFill>
              </a:rPr>
              <a:t>                 </a:t>
            </a:r>
            <a:r>
              <a:rPr lang="en-US" sz="3600" b="1" dirty="0" smtClean="0">
                <a:solidFill>
                  <a:prstClr val="black"/>
                </a:solidFill>
                <a:latin typeface="Comic Sans MS" panose="030F0702030302020204" pitchFamily="66" charset="0"/>
                <a:ea typeface="+mj-ea"/>
                <a:cs typeface="Aharoni" panose="02010803020104030203" pitchFamily="2" charset="-79"/>
              </a:rPr>
              <a:t>Neurological </a:t>
            </a:r>
            <a:r>
              <a:rPr lang="en-US" sz="3600" b="1" dirty="0">
                <a:solidFill>
                  <a:prstClr val="black"/>
                </a:solidFill>
                <a:latin typeface="Comic Sans MS" panose="030F0702030302020204" pitchFamily="66" charset="0"/>
                <a:ea typeface="+mj-ea"/>
                <a:cs typeface="Aharoni" panose="02010803020104030203" pitchFamily="2" charset="-79"/>
              </a:rPr>
              <a:t>complications</a:t>
            </a:r>
            <a:r>
              <a:rPr lang="sr-Latn-RS" sz="3600" b="1" dirty="0">
                <a:solidFill>
                  <a:prstClr val="black"/>
                </a:solidFill>
                <a:latin typeface="Comic Sans MS" panose="030F0702030302020204" pitchFamily="66" charset="0"/>
                <a:ea typeface="+mj-ea"/>
                <a:cs typeface="Aharoni" panose="02010803020104030203" pitchFamily="2" charset="-79"/>
              </a:rPr>
              <a:t> of systemic </a:t>
            </a:r>
            <a:endParaRPr lang="en-US" sz="3600" b="1" dirty="0" smtClean="0">
              <a:solidFill>
                <a:prstClr val="black"/>
              </a:solidFill>
              <a:latin typeface="Comic Sans MS" panose="030F0702030302020204" pitchFamily="66" charset="0"/>
              <a:ea typeface="+mj-ea"/>
              <a:cs typeface="Aharoni" panose="02010803020104030203" pitchFamily="2" charset="-79"/>
            </a:endParaRPr>
          </a:p>
          <a:p>
            <a:pPr marL="0" indent="0">
              <a:buNone/>
            </a:pPr>
            <a:r>
              <a:rPr lang="en-US" sz="3600" b="1" dirty="0">
                <a:solidFill>
                  <a:prstClr val="black"/>
                </a:solidFill>
                <a:latin typeface="Comic Sans MS" panose="030F0702030302020204" pitchFamily="66" charset="0"/>
                <a:ea typeface="+mj-ea"/>
                <a:cs typeface="Aharoni" panose="02010803020104030203" pitchFamily="2" charset="-79"/>
              </a:rPr>
              <a:t> </a:t>
            </a:r>
            <a:r>
              <a:rPr lang="en-US" sz="3600" b="1" dirty="0" smtClean="0">
                <a:solidFill>
                  <a:prstClr val="black"/>
                </a:solidFill>
                <a:latin typeface="Comic Sans MS" panose="030F0702030302020204" pitchFamily="66" charset="0"/>
                <a:ea typeface="+mj-ea"/>
                <a:cs typeface="Aharoni" panose="02010803020104030203" pitchFamily="2" charset="-79"/>
              </a:rPr>
              <a:t>                    </a:t>
            </a:r>
            <a:r>
              <a:rPr lang="sr-Latn-RS" sz="3600" b="1" dirty="0" smtClean="0">
                <a:solidFill>
                  <a:prstClr val="black"/>
                </a:solidFill>
                <a:latin typeface="Comic Sans MS" panose="030F0702030302020204" pitchFamily="66" charset="0"/>
                <a:ea typeface="+mj-ea"/>
                <a:cs typeface="Aharoni" panose="02010803020104030203" pitchFamily="2" charset="-79"/>
              </a:rPr>
              <a:t>diseases</a:t>
            </a:r>
            <a:endParaRPr lang="en-US" sz="4400" b="1" dirty="0">
              <a:latin typeface="Comic Sans MS" panose="030F0702030302020204" pitchFamily="66" charset="0"/>
            </a:endParaRPr>
          </a:p>
        </p:txBody>
      </p:sp>
    </p:spTree>
    <p:extLst>
      <p:ext uri="{BB962C8B-B14F-4D97-AF65-F5344CB8AC3E}">
        <p14:creationId xmlns:p14="http://schemas.microsoft.com/office/powerpoint/2010/main" xmlns="" val="17748674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Neurological complications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423968"/>
            <a:ext cx="10515600" cy="4351338"/>
          </a:xfrm>
        </p:spPr>
        <p:txBody>
          <a:bodyPr>
            <a:normAutofit/>
          </a:bodyPr>
          <a:lstStyle/>
          <a:p>
            <a:pPr>
              <a:buClr>
                <a:srgbClr val="C00000"/>
              </a:buClr>
              <a:defRPr/>
            </a:pPr>
            <a:r>
              <a:rPr lang="en-US" dirty="0" smtClean="0"/>
              <a:t>Collagen vascular disease</a:t>
            </a:r>
          </a:p>
          <a:p>
            <a:pPr>
              <a:buClr>
                <a:srgbClr val="C00000"/>
              </a:buClr>
              <a:defRPr/>
            </a:pPr>
            <a:r>
              <a:rPr lang="en-US" dirty="0" smtClean="0"/>
              <a:t>Sarcoidosis</a:t>
            </a:r>
            <a:endParaRPr lang="sr-Cyrl-RS" dirty="0" smtClean="0"/>
          </a:p>
          <a:p>
            <a:pPr>
              <a:buClr>
                <a:srgbClr val="C00000"/>
              </a:buClr>
              <a:defRPr/>
            </a:pPr>
            <a:r>
              <a:rPr lang="en-US" dirty="0" smtClean="0"/>
              <a:t>Leukemia</a:t>
            </a:r>
            <a:endParaRPr lang="sr-Cyrl-RS" dirty="0" smtClean="0"/>
          </a:p>
          <a:p>
            <a:pPr>
              <a:buClr>
                <a:srgbClr val="C00000"/>
              </a:buClr>
              <a:defRPr/>
            </a:pPr>
            <a:r>
              <a:rPr lang="en-US" dirty="0" smtClean="0"/>
              <a:t>Liver diseases</a:t>
            </a:r>
          </a:p>
          <a:p>
            <a:pPr>
              <a:buClr>
                <a:srgbClr val="C00000"/>
              </a:buClr>
              <a:defRPr/>
            </a:pPr>
            <a:r>
              <a:rPr lang="en-US" dirty="0" smtClean="0"/>
              <a:t>Kidney diseases</a:t>
            </a:r>
          </a:p>
          <a:p>
            <a:pPr>
              <a:buClr>
                <a:srgbClr val="C00000"/>
              </a:buClr>
              <a:defRPr/>
            </a:pPr>
            <a:r>
              <a:rPr lang="en-US" dirty="0" smtClean="0"/>
              <a:t>D</a:t>
            </a:r>
            <a:r>
              <a:rPr lang="en-US" dirty="0" smtClean="0">
                <a:solidFill>
                  <a:srgbClr val="333333"/>
                </a:solidFill>
              </a:rPr>
              <a:t>iabetes </a:t>
            </a:r>
            <a:r>
              <a:rPr lang="en-US" dirty="0">
                <a:solidFill>
                  <a:srgbClr val="333333"/>
                </a:solidFill>
              </a:rPr>
              <a:t>mellitus and glucose metabolism</a:t>
            </a:r>
          </a:p>
          <a:p>
            <a:pPr marL="0" indent="0">
              <a:buNone/>
              <a:defRPr/>
            </a:pPr>
            <a:endParaRPr lang="en-US" dirty="0"/>
          </a:p>
          <a:p>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96061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8600" lvl="0" indent="-228600">
              <a:spcBef>
                <a:spcPts val="1000"/>
              </a:spcBef>
              <a:defRPr/>
            </a:pPr>
            <a:r>
              <a:rPr lang="en-US" dirty="0">
                <a:solidFill>
                  <a:prstClr val="black"/>
                </a:solidFill>
                <a:latin typeface="Comic Sans MS" panose="030F0702030302020204" pitchFamily="66" charset="0"/>
                <a:ea typeface="+mn-ea"/>
                <a:cs typeface="+mn-cs"/>
              </a:rPr>
              <a:t>Collagen vascular disease</a:t>
            </a:r>
            <a:r>
              <a:rPr lang="en-US" sz="2800" dirty="0">
                <a:solidFill>
                  <a:prstClr val="black"/>
                </a:solidFill>
                <a:latin typeface="Calibri" panose="020F0502020204030204"/>
                <a:ea typeface="+mn-ea"/>
                <a:cs typeface="+mn-cs"/>
              </a:rPr>
              <a:t/>
            </a:r>
            <a:br>
              <a:rPr lang="en-US" sz="2800" dirty="0">
                <a:solidFill>
                  <a:prstClr val="black"/>
                </a:solidFill>
                <a:latin typeface="Calibri" panose="020F0502020204030204"/>
                <a:ea typeface="+mn-ea"/>
                <a:cs typeface="+mn-c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1825624"/>
            <a:ext cx="10515600" cy="4772123"/>
          </a:xfrm>
        </p:spPr>
        <p:txBody>
          <a:bodyPr>
            <a:normAutofit/>
          </a:bodyPr>
          <a:lstStyle/>
          <a:p>
            <a:pPr marL="0" indent="0">
              <a:lnSpc>
                <a:spcPct val="80000"/>
              </a:lnSpc>
              <a:buClr>
                <a:srgbClr val="C00000"/>
              </a:buClr>
              <a:buNone/>
              <a:defRPr/>
            </a:pPr>
            <a:endParaRPr lang="sr-Latn-CS" b="1" dirty="0"/>
          </a:p>
          <a:p>
            <a:pPr marL="0" indent="0">
              <a:lnSpc>
                <a:spcPct val="80000"/>
              </a:lnSpc>
              <a:buNone/>
              <a:defRPr/>
            </a:pPr>
            <a:r>
              <a:rPr lang="sr-Cyrl-RS" dirty="0" smtClean="0"/>
              <a:t>  -</a:t>
            </a:r>
            <a:r>
              <a:rPr lang="en-US" dirty="0"/>
              <a:t>Rare diseases  </a:t>
            </a:r>
            <a:endParaRPr lang="en-US" dirty="0" smtClean="0"/>
          </a:p>
          <a:p>
            <a:pPr marL="0" indent="0">
              <a:lnSpc>
                <a:spcPct val="80000"/>
              </a:lnSpc>
              <a:buNone/>
              <a:defRPr/>
            </a:pPr>
            <a:r>
              <a:rPr lang="en-US" dirty="0" smtClean="0"/>
              <a:t> </a:t>
            </a:r>
            <a:r>
              <a:rPr lang="en-US" dirty="0"/>
              <a:t>- Autoimmune inflammatory diseases of internal connective tissue </a:t>
            </a:r>
            <a:r>
              <a:rPr lang="en-US" dirty="0" smtClean="0"/>
              <a:t>of different organs</a:t>
            </a:r>
            <a:r>
              <a:rPr lang="en-US" dirty="0"/>
              <a:t>, skin, blood vessels </a:t>
            </a:r>
            <a:endParaRPr lang="en-US" dirty="0" smtClean="0"/>
          </a:p>
          <a:p>
            <a:pPr marL="0" indent="0">
              <a:lnSpc>
                <a:spcPct val="80000"/>
              </a:lnSpc>
              <a:buNone/>
              <a:defRPr/>
            </a:pPr>
            <a:r>
              <a:rPr lang="en-US" dirty="0" smtClean="0"/>
              <a:t> </a:t>
            </a:r>
            <a:r>
              <a:rPr lang="en-US" dirty="0"/>
              <a:t>- They appear together with vasculitis - inflammatory diseases </a:t>
            </a:r>
            <a:r>
              <a:rPr lang="en-US" dirty="0" smtClean="0"/>
              <a:t> </a:t>
            </a:r>
            <a:r>
              <a:rPr lang="en-US" dirty="0"/>
              <a:t>blood vessels  </a:t>
            </a:r>
            <a:endParaRPr lang="en-US" dirty="0" smtClean="0"/>
          </a:p>
          <a:p>
            <a:pPr marL="0" indent="0">
              <a:lnSpc>
                <a:spcPct val="80000"/>
              </a:lnSpc>
              <a:buNone/>
              <a:defRPr/>
            </a:pPr>
            <a:r>
              <a:rPr lang="en-US" dirty="0" smtClean="0"/>
              <a:t> </a:t>
            </a:r>
            <a:r>
              <a:rPr lang="en-US" dirty="0"/>
              <a:t>- C</a:t>
            </a:r>
            <a:r>
              <a:rPr lang="en-US" dirty="0" smtClean="0"/>
              <a:t>linical </a:t>
            </a:r>
            <a:r>
              <a:rPr lang="en-US" dirty="0"/>
              <a:t>manifestations are </a:t>
            </a:r>
            <a:r>
              <a:rPr lang="en-US" dirty="0" smtClean="0"/>
              <a:t>intertwined:</a:t>
            </a:r>
          </a:p>
          <a:p>
            <a:pPr marL="0" indent="0">
              <a:lnSpc>
                <a:spcPct val="80000"/>
              </a:lnSpc>
              <a:buNone/>
              <a:defRPr/>
            </a:pPr>
            <a:r>
              <a:rPr lang="en-US" dirty="0"/>
              <a:t> </a:t>
            </a:r>
            <a:r>
              <a:rPr lang="en-US" dirty="0" smtClean="0"/>
              <a:t>- </a:t>
            </a:r>
            <a:r>
              <a:rPr lang="en-US" dirty="0"/>
              <a:t>ARTHRITIS, </a:t>
            </a:r>
            <a:r>
              <a:rPr lang="en-US" dirty="0" smtClean="0"/>
              <a:t>RASH, </a:t>
            </a:r>
            <a:r>
              <a:rPr lang="en-US" dirty="0"/>
              <a:t>DISEASES OF INTERNAL ORGANS   </a:t>
            </a:r>
            <a:endParaRPr lang="en-US" dirty="0" smtClean="0"/>
          </a:p>
          <a:p>
            <a:pPr marL="0" indent="0">
              <a:lnSpc>
                <a:spcPct val="80000"/>
              </a:lnSpc>
              <a:buNone/>
              <a:defRPr/>
            </a:pPr>
            <a:r>
              <a:rPr lang="en-US" dirty="0"/>
              <a:t> </a:t>
            </a:r>
            <a:r>
              <a:rPr lang="en-US" dirty="0" smtClean="0"/>
              <a:t>- </a:t>
            </a:r>
            <a:r>
              <a:rPr lang="en-US" dirty="0"/>
              <a:t>NERVOUS SYSTEM – brain, spinal cord, peripheral nerves, </a:t>
            </a:r>
            <a:r>
              <a:rPr lang="en-US" dirty="0" smtClean="0"/>
              <a:t>muscles</a:t>
            </a:r>
            <a:endParaRPr lang="en-US" dirty="0"/>
          </a:p>
        </p:txBody>
      </p:sp>
      <p:cxnSp>
        <p:nvCxnSpPr>
          <p:cNvPr id="4" name="Straight Connector 3"/>
          <p:cNvCxnSpPr/>
          <p:nvPr/>
        </p:nvCxnSpPr>
        <p:spPr>
          <a:xfrm flipV="1">
            <a:off x="838200" y="122016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2616470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03745" cy="1325563"/>
          </a:xfrm>
        </p:spPr>
        <p:txBody>
          <a:bodyPr>
            <a:normAutofit/>
          </a:bodyPr>
          <a:lstStyle/>
          <a:p>
            <a:r>
              <a:rPr lang="en-US" dirty="0">
                <a:solidFill>
                  <a:srgbClr val="000000"/>
                </a:solidFill>
                <a:latin typeface="Comic Sans MS" panose="030F0702030302020204" pitchFamily="66" charset="0"/>
              </a:rPr>
              <a:t>Systemic Lupus </a:t>
            </a:r>
            <a:r>
              <a:rPr lang="en-US" dirty="0" smtClean="0">
                <a:solidFill>
                  <a:srgbClr val="000000"/>
                </a:solidFill>
                <a:latin typeface="Comic Sans MS" panose="030F0702030302020204" pitchFamily="66" charset="0"/>
              </a:rPr>
              <a:t>Erythematosus (SLE)</a:t>
            </a:r>
            <a:r>
              <a:rPr lang="en-US" b="1" dirty="0">
                <a:solidFill>
                  <a:srgbClr val="000000"/>
                </a:solidFill>
                <a:latin typeface="arial" panose="020B0604020202020204" pitchFamily="34" charset="0"/>
              </a:rPr>
              <a:t/>
            </a:r>
            <a:br>
              <a:rPr lang="en-US" b="1" dirty="0">
                <a:solidFill>
                  <a:srgbClr val="000000"/>
                </a:solidFill>
                <a:latin typeface="arial" panose="020B0604020202020204" pitchFamily="34"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838199" y="2191385"/>
            <a:ext cx="10515600" cy="4351338"/>
          </a:xfrm>
        </p:spPr>
        <p:txBody>
          <a:bodyPr>
            <a:normAutofit/>
          </a:bodyPr>
          <a:lstStyle/>
          <a:p>
            <a:pPr marL="0" indent="0">
              <a:buClr>
                <a:srgbClr val="C00000"/>
              </a:buClr>
              <a:buNone/>
              <a:defRPr/>
            </a:pPr>
            <a:r>
              <a:rPr lang="en-US" dirty="0">
                <a:solidFill>
                  <a:srgbClr val="000000"/>
                </a:solidFill>
              </a:rPr>
              <a:t>Systemic lupus erythematosus (SLE) is a systemic autoimmune disease with multisystem </a:t>
            </a:r>
            <a:r>
              <a:rPr lang="en-US" dirty="0" smtClean="0">
                <a:solidFill>
                  <a:srgbClr val="000000"/>
                </a:solidFill>
              </a:rPr>
              <a:t>involvement</a:t>
            </a:r>
            <a:endParaRPr lang="sr-Latn-CS" b="1" dirty="0">
              <a:solidFill>
                <a:schemeClr val="hlink"/>
              </a:solidFill>
              <a:cs typeface="Times New Roman" pitchFamily="18" charset="0"/>
            </a:endParaRPr>
          </a:p>
          <a:p>
            <a:pPr>
              <a:buClr>
                <a:srgbClr val="C00000"/>
              </a:buClr>
              <a:defRPr/>
            </a:pPr>
            <a:r>
              <a:rPr lang="en-US" dirty="0" smtClean="0">
                <a:cs typeface="Times New Roman" pitchFamily="18" charset="0"/>
              </a:rPr>
              <a:t>In 75</a:t>
            </a:r>
            <a:r>
              <a:rPr lang="en-US" dirty="0">
                <a:cs typeface="Times New Roman" pitchFamily="18" charset="0"/>
              </a:rPr>
              <a:t>% of </a:t>
            </a:r>
            <a:r>
              <a:rPr lang="en-US" dirty="0" smtClean="0">
                <a:cs typeface="Times New Roman" pitchFamily="18" charset="0"/>
              </a:rPr>
              <a:t>cases, nervous system is affected </a:t>
            </a:r>
          </a:p>
          <a:p>
            <a:pPr>
              <a:buClr>
                <a:srgbClr val="C00000"/>
              </a:buClr>
              <a:defRPr/>
            </a:pPr>
            <a:r>
              <a:rPr lang="en-US" dirty="0" smtClean="0">
                <a:cs typeface="Times New Roman" pitchFamily="18" charset="0"/>
              </a:rPr>
              <a:t>It </a:t>
            </a:r>
            <a:r>
              <a:rPr lang="en-US" dirty="0">
                <a:cs typeface="Times New Roman" pitchFamily="18" charset="0"/>
              </a:rPr>
              <a:t>rarely starts with signs of the CNS and </a:t>
            </a:r>
            <a:r>
              <a:rPr lang="en-US" dirty="0" smtClean="0">
                <a:cs typeface="Times New Roman" pitchFamily="18" charset="0"/>
              </a:rPr>
              <a:t>PNS</a:t>
            </a:r>
          </a:p>
          <a:p>
            <a:pPr>
              <a:buClr>
                <a:srgbClr val="C00000"/>
              </a:buClr>
              <a:defRPr/>
            </a:pPr>
            <a:r>
              <a:rPr lang="en-US" dirty="0" smtClean="0">
                <a:cs typeface="Times New Roman" pitchFamily="18" charset="0"/>
              </a:rPr>
              <a:t>It </a:t>
            </a:r>
            <a:r>
              <a:rPr lang="en-US" dirty="0">
                <a:cs typeface="Times New Roman" pitchFamily="18" charset="0"/>
              </a:rPr>
              <a:t>starts at a younger age (20-40 years</a:t>
            </a:r>
            <a:r>
              <a:rPr lang="en-US" dirty="0" smtClean="0">
                <a:cs typeface="Times New Roman" pitchFamily="18" charset="0"/>
              </a:rPr>
              <a:t>)</a:t>
            </a:r>
          </a:p>
          <a:p>
            <a:pPr>
              <a:buClr>
                <a:srgbClr val="C00000"/>
              </a:buClr>
              <a:defRPr/>
            </a:pPr>
            <a:r>
              <a:rPr lang="en-US" dirty="0" smtClean="0">
                <a:cs typeface="Times New Roman" pitchFamily="18" charset="0"/>
              </a:rPr>
              <a:t>Chronic </a:t>
            </a:r>
            <a:r>
              <a:rPr lang="en-US" dirty="0">
                <a:cs typeface="Times New Roman" pitchFamily="18" charset="0"/>
              </a:rPr>
              <a:t>course, exacerbations and </a:t>
            </a:r>
            <a:r>
              <a:rPr lang="en-US" dirty="0" smtClean="0">
                <a:cs typeface="Times New Roman" pitchFamily="18" charset="0"/>
              </a:rPr>
              <a:t>remissions</a:t>
            </a:r>
          </a:p>
          <a:p>
            <a:pPr>
              <a:buClr>
                <a:srgbClr val="C00000"/>
              </a:buClr>
              <a:defRPr/>
            </a:pPr>
            <a:r>
              <a:rPr lang="en-US" dirty="0" smtClean="0">
                <a:cs typeface="Times New Roman" pitchFamily="18" charset="0"/>
              </a:rPr>
              <a:t>More </a:t>
            </a:r>
            <a:r>
              <a:rPr lang="en-US" dirty="0">
                <a:cs typeface="Times New Roman" pitchFamily="18" charset="0"/>
              </a:rPr>
              <a:t>common in women (4 to 5 times</a:t>
            </a:r>
            <a:r>
              <a:rPr lang="en-US" dirty="0" smtClean="0">
                <a:cs typeface="Times New Roman" pitchFamily="18" charset="0"/>
              </a:rPr>
              <a:t>)</a:t>
            </a:r>
            <a:endParaRPr lang="en-US" dirty="0"/>
          </a:p>
        </p:txBody>
      </p:sp>
      <p:cxnSp>
        <p:nvCxnSpPr>
          <p:cNvPr id="4" name="Straight Connector 3"/>
          <p:cNvCxnSpPr/>
          <p:nvPr/>
        </p:nvCxnSpPr>
        <p:spPr>
          <a:xfrm flipV="1">
            <a:off x="838199" y="115204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479859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03745" cy="1325563"/>
          </a:xfrm>
        </p:spPr>
        <p:txBody>
          <a:bodyPr>
            <a:normAutofit/>
          </a:bodyPr>
          <a:lstStyle/>
          <a:p>
            <a:r>
              <a:rPr lang="en-US" dirty="0" smtClean="0">
                <a:latin typeface="Comic Sans MS" panose="030F0702030302020204" pitchFamily="66" charset="0"/>
              </a:rPr>
              <a:t>SLE</a:t>
            </a:r>
            <a:r>
              <a:rPr lang="sl-SI" dirty="0" smtClean="0">
                <a:latin typeface="Comic Sans MS" panose="030F0702030302020204" pitchFamily="66" charset="0"/>
              </a:rPr>
              <a:t> </a:t>
            </a:r>
            <a:endParaRPr lang="en-US" dirty="0">
              <a:latin typeface="Comic Sans MS" panose="030F0702030302020204" pitchFamily="66" charset="0"/>
            </a:endParaRPr>
          </a:p>
        </p:txBody>
      </p:sp>
      <p:sp>
        <p:nvSpPr>
          <p:cNvPr id="3" name="Content Placeholder 2"/>
          <p:cNvSpPr>
            <a:spLocks noGrp="1"/>
          </p:cNvSpPr>
          <p:nvPr>
            <p:ph idx="1"/>
          </p:nvPr>
        </p:nvSpPr>
        <p:spPr>
          <a:xfrm>
            <a:off x="838199" y="1377298"/>
            <a:ext cx="10515600" cy="5304855"/>
          </a:xfrm>
        </p:spPr>
        <p:txBody>
          <a:bodyPr>
            <a:normAutofit fontScale="92500" lnSpcReduction="20000"/>
          </a:bodyPr>
          <a:lstStyle/>
          <a:p>
            <a:pPr marL="0" indent="0" algn="just">
              <a:buNone/>
              <a:defRPr/>
            </a:pPr>
            <a:endParaRPr lang="sr-Cyrl-RS" sz="3600" b="1" dirty="0">
              <a:cs typeface="Times New Roman" pitchFamily="18" charset="0"/>
            </a:endParaRPr>
          </a:p>
          <a:p>
            <a:pPr marL="0" indent="0" algn="just">
              <a:buNone/>
              <a:defRPr/>
            </a:pPr>
            <a:endParaRPr lang="sr-Latn-CS" sz="3600" b="1" dirty="0">
              <a:cs typeface="Times New Roman" pitchFamily="18" charset="0"/>
            </a:endParaRPr>
          </a:p>
          <a:p>
            <a:pPr algn="just">
              <a:buClr>
                <a:srgbClr val="C00000"/>
              </a:buClr>
              <a:defRPr/>
            </a:pPr>
            <a:r>
              <a:rPr lang="en-US" sz="2400" dirty="0">
                <a:solidFill>
                  <a:srgbClr val="000000"/>
                </a:solidFill>
              </a:rPr>
              <a:t>A break in the tolerance in genetically susceptible individuals on exposure to environmental factors leads to the activation of autoimmunity. Cell damage caused by infectious and other environmental factors exposes the immune system to self-antigens leading to activation of T and B cells, which become self-sustained by a chronic self-aimed immune response. Cytokine release, complement activation, and autoantibody production lead to organ </a:t>
            </a:r>
            <a:r>
              <a:rPr lang="en-US" sz="2400" dirty="0" smtClean="0">
                <a:solidFill>
                  <a:srgbClr val="000000"/>
                </a:solidFill>
              </a:rPr>
              <a:t>damage</a:t>
            </a:r>
            <a:r>
              <a:rPr lang="sr-Cyrl-RS" sz="2400" dirty="0" smtClean="0">
                <a:cs typeface="Times New Roman" pitchFamily="18" charset="0"/>
              </a:rPr>
              <a:t> </a:t>
            </a:r>
            <a:endParaRPr lang="en-US" sz="2400" dirty="0" smtClean="0">
              <a:cs typeface="Times New Roman" pitchFamily="18" charset="0"/>
            </a:endParaRPr>
          </a:p>
          <a:p>
            <a:pPr algn="just">
              <a:buClr>
                <a:srgbClr val="C00000"/>
              </a:buClr>
              <a:defRPr/>
            </a:pPr>
            <a:r>
              <a:rPr lang="en-US" sz="2400" dirty="0">
                <a:solidFill>
                  <a:srgbClr val="000000"/>
                </a:solidFill>
              </a:rPr>
              <a:t>Both innate and adaptive immune systems play a role in the pathogenesis of </a:t>
            </a:r>
            <a:r>
              <a:rPr lang="en-US" sz="2400" dirty="0" smtClean="0">
                <a:solidFill>
                  <a:srgbClr val="000000"/>
                </a:solidFill>
              </a:rPr>
              <a:t>SLE</a:t>
            </a:r>
          </a:p>
          <a:p>
            <a:pPr algn="just">
              <a:buClr>
                <a:srgbClr val="C00000"/>
              </a:buClr>
              <a:defRPr/>
            </a:pPr>
            <a:r>
              <a:rPr lang="en-US" sz="2400" dirty="0">
                <a:solidFill>
                  <a:srgbClr val="000000"/>
                </a:solidFill>
              </a:rPr>
              <a:t>Vasculitis is common in SLE, and vascular lesions may demonstrate various pathologies. Immune complex deposition with an inflammatory response is the most common lesion, although it may be seen without a significant inflammatory response. Small and large vessel necrotizing vasculitis with fibrinoid necrosis is less common but can be seen and differentiated from other </a:t>
            </a:r>
            <a:r>
              <a:rPr lang="en-US" sz="2400" dirty="0" smtClean="0">
                <a:solidFill>
                  <a:srgbClr val="000000"/>
                </a:solidFill>
              </a:rPr>
              <a:t>vasculitis </a:t>
            </a:r>
            <a:r>
              <a:rPr lang="en-US" sz="2400" dirty="0">
                <a:solidFill>
                  <a:srgbClr val="000000"/>
                </a:solidFill>
              </a:rPr>
              <a:t>by immune complex deposition in the vessel </a:t>
            </a:r>
            <a:r>
              <a:rPr lang="en-US" sz="2400" dirty="0" smtClean="0">
                <a:solidFill>
                  <a:srgbClr val="000000"/>
                </a:solidFill>
              </a:rPr>
              <a:t>wall</a:t>
            </a:r>
          </a:p>
          <a:p>
            <a:pPr algn="just">
              <a:buClr>
                <a:srgbClr val="C00000"/>
              </a:buClr>
              <a:defRPr/>
            </a:pPr>
            <a:r>
              <a:rPr lang="en-US" sz="2400" dirty="0" smtClean="0">
                <a:solidFill>
                  <a:srgbClr val="000000"/>
                </a:solidFill>
              </a:rPr>
              <a:t>In </a:t>
            </a:r>
            <a:r>
              <a:rPr lang="en-US" sz="2400" dirty="0">
                <a:solidFill>
                  <a:srgbClr val="000000"/>
                </a:solidFill>
              </a:rPr>
              <a:t>SLE, central nervous system pathology reveals small intracranial vessel involvement with thrombotic lesions with or without perivascular inflammation and endothelial proliferation.</a:t>
            </a:r>
            <a:endParaRPr lang="sr-Latn-CS" sz="2400" b="1" dirty="0">
              <a:solidFill>
                <a:srgbClr val="FF9900"/>
              </a:solidFill>
              <a:cs typeface="Times New Roman" pitchFamily="18" charset="0"/>
            </a:endParaRPr>
          </a:p>
          <a:p>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374089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91864"/>
            <a:ext cx="10515600" cy="1325563"/>
          </a:xfrm>
        </p:spPr>
        <p:txBody>
          <a:bodyPr/>
          <a:lstStyle/>
          <a:p>
            <a:r>
              <a:rPr lang="en-US" dirty="0" smtClean="0">
                <a:latin typeface="Comic Sans MS" panose="030F0702030302020204" pitchFamily="66" charset="0"/>
              </a:rPr>
              <a:t>SLE</a:t>
            </a:r>
            <a:endParaRPr lang="en-US" dirty="0">
              <a:latin typeface="Comic Sans MS" panose="030F0702030302020204" pitchFamily="66" charset="0"/>
            </a:endParaRPr>
          </a:p>
        </p:txBody>
      </p:sp>
      <p:sp>
        <p:nvSpPr>
          <p:cNvPr id="3" name="Content Placeholder 2"/>
          <p:cNvSpPr>
            <a:spLocks noGrp="1"/>
          </p:cNvSpPr>
          <p:nvPr>
            <p:ph idx="1"/>
          </p:nvPr>
        </p:nvSpPr>
        <p:spPr>
          <a:xfrm>
            <a:off x="838199" y="1964170"/>
            <a:ext cx="10515600" cy="5101648"/>
          </a:xfrm>
        </p:spPr>
        <p:txBody>
          <a:bodyPr>
            <a:noAutofit/>
          </a:bodyPr>
          <a:lstStyle/>
          <a:p>
            <a:pPr algn="just">
              <a:lnSpc>
                <a:spcPct val="80000"/>
              </a:lnSpc>
              <a:buClr>
                <a:srgbClr val="C00000"/>
              </a:buClr>
              <a:defRPr/>
            </a:pPr>
            <a:r>
              <a:rPr lang="en-US" dirty="0">
                <a:cs typeface="Times New Roman" pitchFamily="18" charset="0"/>
              </a:rPr>
              <a:t>First, changes in the skin and internal </a:t>
            </a:r>
            <a:r>
              <a:rPr lang="en-US" dirty="0" smtClean="0">
                <a:cs typeface="Times New Roman" pitchFamily="18" charset="0"/>
              </a:rPr>
              <a:t>organs</a:t>
            </a:r>
          </a:p>
          <a:p>
            <a:pPr algn="just">
              <a:lnSpc>
                <a:spcPct val="80000"/>
              </a:lnSpc>
              <a:buClr>
                <a:srgbClr val="C00000"/>
              </a:buClr>
              <a:defRPr/>
            </a:pPr>
            <a:r>
              <a:rPr lang="en-US" dirty="0" smtClean="0">
                <a:cs typeface="Times New Roman" pitchFamily="18" charset="0"/>
              </a:rPr>
              <a:t>Focal </a:t>
            </a:r>
            <a:r>
              <a:rPr lang="en-US" dirty="0">
                <a:cs typeface="Times New Roman" pitchFamily="18" charset="0"/>
              </a:rPr>
              <a:t>neurological signs </a:t>
            </a:r>
            <a:r>
              <a:rPr lang="en-US" dirty="0" smtClean="0">
                <a:cs typeface="Times New Roman" pitchFamily="18" charset="0"/>
              </a:rPr>
              <a:t>- seizures</a:t>
            </a:r>
            <a:r>
              <a:rPr lang="en-US" dirty="0">
                <a:cs typeface="Times New Roman" pitchFamily="18" charset="0"/>
              </a:rPr>
              <a:t>, </a:t>
            </a:r>
            <a:r>
              <a:rPr lang="en-US" dirty="0" smtClean="0">
                <a:cs typeface="Times New Roman" pitchFamily="18" charset="0"/>
              </a:rPr>
              <a:t>CN damage, hemiparesis, sensory</a:t>
            </a:r>
            <a:r>
              <a:rPr lang="en-US" dirty="0">
                <a:cs typeface="Times New Roman" pitchFamily="18" charset="0"/>
              </a:rPr>
              <a:t>, cerebellar syndromes, picture of pseudotumor cerebri, </a:t>
            </a:r>
            <a:r>
              <a:rPr lang="en-US" dirty="0" smtClean="0">
                <a:cs typeface="Times New Roman" pitchFamily="18" charset="0"/>
              </a:rPr>
              <a:t>myelopathy</a:t>
            </a:r>
          </a:p>
          <a:p>
            <a:pPr algn="just">
              <a:lnSpc>
                <a:spcPct val="80000"/>
              </a:lnSpc>
              <a:buClr>
                <a:srgbClr val="C00000"/>
              </a:buClr>
              <a:defRPr/>
            </a:pPr>
            <a:r>
              <a:rPr lang="en-US" dirty="0" smtClean="0">
                <a:cs typeface="Times New Roman" pitchFamily="18" charset="0"/>
              </a:rPr>
              <a:t>PNS </a:t>
            </a:r>
            <a:r>
              <a:rPr lang="en-US" dirty="0">
                <a:cs typeface="Times New Roman" pitchFamily="18" charset="0"/>
              </a:rPr>
              <a:t>disorders – </a:t>
            </a:r>
            <a:r>
              <a:rPr lang="en-US" dirty="0" smtClean="0">
                <a:cs typeface="Times New Roman" pitchFamily="18" charset="0"/>
              </a:rPr>
              <a:t>polyneuropathy</a:t>
            </a:r>
          </a:p>
          <a:p>
            <a:pPr algn="just">
              <a:lnSpc>
                <a:spcPct val="80000"/>
              </a:lnSpc>
              <a:buClr>
                <a:srgbClr val="C00000"/>
              </a:buClr>
              <a:defRPr/>
            </a:pPr>
            <a:r>
              <a:rPr lang="en-US" dirty="0" smtClean="0">
                <a:cs typeface="Times New Roman" pitchFamily="18" charset="0"/>
              </a:rPr>
              <a:t>Mental </a:t>
            </a:r>
            <a:r>
              <a:rPr lang="en-US" dirty="0">
                <a:cs typeface="Times New Roman" pitchFamily="18" charset="0"/>
              </a:rPr>
              <a:t>disorders - </a:t>
            </a:r>
            <a:r>
              <a:rPr lang="en-US" dirty="0" smtClean="0">
                <a:cs typeface="Times New Roman" pitchFamily="18" charset="0"/>
              </a:rPr>
              <a:t>confusion, </a:t>
            </a:r>
            <a:r>
              <a:rPr lang="en-US" dirty="0">
                <a:cs typeface="Times New Roman" pitchFamily="18" charset="0"/>
              </a:rPr>
              <a:t>affective disorders, </a:t>
            </a:r>
            <a:r>
              <a:rPr lang="en-US" dirty="0" smtClean="0">
                <a:cs typeface="Times New Roman" pitchFamily="18" charset="0"/>
              </a:rPr>
              <a:t>delirium</a:t>
            </a:r>
          </a:p>
          <a:p>
            <a:pPr algn="just">
              <a:lnSpc>
                <a:spcPct val="80000"/>
              </a:lnSpc>
              <a:buClr>
                <a:srgbClr val="C00000"/>
              </a:buClr>
              <a:defRPr/>
            </a:pPr>
            <a:r>
              <a:rPr lang="en-US" dirty="0" smtClean="0">
                <a:solidFill>
                  <a:srgbClr val="FF0000"/>
                </a:solidFill>
                <a:cs typeface="Times New Roman" pitchFamily="18" charset="0"/>
              </a:rPr>
              <a:t>A </a:t>
            </a:r>
            <a:r>
              <a:rPr lang="en-US" dirty="0">
                <a:solidFill>
                  <a:srgbClr val="FF0000"/>
                </a:solidFill>
                <a:cs typeface="Times New Roman" pitchFamily="18" charset="0"/>
              </a:rPr>
              <a:t>typical clinical complex – </a:t>
            </a:r>
            <a:r>
              <a:rPr lang="en-US" dirty="0" smtClean="0">
                <a:solidFill>
                  <a:srgbClr val="FF0000"/>
                </a:solidFill>
                <a:cs typeface="Times New Roman" pitchFamily="18" charset="0"/>
              </a:rPr>
              <a:t>seizures</a:t>
            </a:r>
            <a:r>
              <a:rPr lang="en-US" dirty="0">
                <a:solidFill>
                  <a:srgbClr val="FF0000"/>
                </a:solidFill>
                <a:cs typeface="Times New Roman" pitchFamily="18" charset="0"/>
              </a:rPr>
              <a:t>, mental disorders and cranial nerve </a:t>
            </a:r>
            <a:r>
              <a:rPr lang="en-US" dirty="0" smtClean="0">
                <a:solidFill>
                  <a:srgbClr val="FF0000"/>
                </a:solidFill>
                <a:cs typeface="Times New Roman" pitchFamily="18" charset="0"/>
              </a:rPr>
              <a:t>lesions</a:t>
            </a:r>
          </a:p>
          <a:p>
            <a:pPr algn="just">
              <a:lnSpc>
                <a:spcPct val="80000"/>
              </a:lnSpc>
              <a:buClr>
                <a:srgbClr val="C00000"/>
              </a:buClr>
              <a:defRPr/>
            </a:pPr>
            <a:r>
              <a:rPr lang="en-US" dirty="0" smtClean="0">
                <a:cs typeface="Times New Roman" pitchFamily="18" charset="0"/>
              </a:rPr>
              <a:t>Hypertension </a:t>
            </a:r>
            <a:r>
              <a:rPr lang="en-US" dirty="0">
                <a:cs typeface="Times New Roman" pitchFamily="18" charset="0"/>
              </a:rPr>
              <a:t>– precipitates cerebral </a:t>
            </a:r>
            <a:r>
              <a:rPr lang="en-US" dirty="0" smtClean="0">
                <a:cs typeface="Times New Roman" pitchFamily="18" charset="0"/>
              </a:rPr>
              <a:t>hemorrhages</a:t>
            </a:r>
          </a:p>
          <a:p>
            <a:pPr algn="just">
              <a:lnSpc>
                <a:spcPct val="80000"/>
              </a:lnSpc>
              <a:buClr>
                <a:srgbClr val="C00000"/>
              </a:buClr>
              <a:defRPr/>
            </a:pPr>
            <a:r>
              <a:rPr lang="en-US" dirty="0" smtClean="0">
                <a:cs typeface="Times New Roman" pitchFamily="18" charset="0"/>
              </a:rPr>
              <a:t>Endocarditis </a:t>
            </a:r>
            <a:r>
              <a:rPr lang="en-US" dirty="0">
                <a:cs typeface="Times New Roman" pitchFamily="18" charset="0"/>
              </a:rPr>
              <a:t>– precipitates cerebral </a:t>
            </a:r>
            <a:r>
              <a:rPr lang="en-US" dirty="0" smtClean="0">
                <a:cs typeface="Times New Roman" pitchFamily="18" charset="0"/>
              </a:rPr>
              <a:t>thromboembolism</a:t>
            </a:r>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485468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199250" y="1690688"/>
            <a:ext cx="7793500" cy="5167312"/>
          </a:xfrm>
          <a:prstGeom prst="rect">
            <a:avLst/>
          </a:prstGeom>
        </p:spPr>
      </p:pic>
      <p:cxnSp>
        <p:nvCxnSpPr>
          <p:cNvPr id="6" name="Straight Connector 5"/>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p:txBody>
          <a:bodyPr/>
          <a:lstStyle/>
          <a:p>
            <a:r>
              <a:rPr lang="sr-Cyrl-RS" dirty="0" smtClean="0">
                <a:latin typeface="Comic Sans MS" panose="030F0702030302020204" pitchFamily="66" charset="0"/>
              </a:rPr>
              <a:t> </a:t>
            </a:r>
            <a:r>
              <a:rPr lang="en-US" dirty="0" smtClean="0">
                <a:latin typeface="Comic Sans MS" panose="030F0702030302020204" pitchFamily="66" charset="0"/>
              </a:rPr>
              <a:t>SLE</a:t>
            </a:r>
            <a:endParaRPr lang="en-US" dirty="0">
              <a:latin typeface="Comic Sans MS" panose="030F0702030302020204" pitchFamily="66" charset="0"/>
            </a:endParaRPr>
          </a:p>
        </p:txBody>
      </p:sp>
    </p:spTree>
    <p:extLst>
      <p:ext uri="{BB962C8B-B14F-4D97-AF65-F5344CB8AC3E}">
        <p14:creationId xmlns:p14="http://schemas.microsoft.com/office/powerpoint/2010/main" xmlns="" val="8853452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8" y="337624"/>
            <a:ext cx="10993581" cy="1325563"/>
          </a:xfrm>
        </p:spPr>
        <p:txBody>
          <a:bodyPr/>
          <a:lstStyle/>
          <a:p>
            <a:r>
              <a:rPr lang="sr-Cyrl-RS" dirty="0" smtClean="0"/>
              <a:t> </a:t>
            </a:r>
            <a:r>
              <a:rPr lang="en-US" dirty="0" smtClean="0">
                <a:latin typeface="Comic Sans MS" panose="030F0702030302020204" pitchFamily="66" charset="0"/>
              </a:rPr>
              <a:t>SLE</a:t>
            </a:r>
            <a:r>
              <a:rPr lang="sr-Cyrl-RS" dirty="0" smtClean="0">
                <a:latin typeface="Comic Sans MS" panose="030F0702030302020204" pitchFamily="66" charset="0"/>
              </a:rPr>
              <a:t>-</a:t>
            </a:r>
            <a:r>
              <a:rPr lang="en-US" dirty="0" smtClean="0">
                <a:latin typeface="Comic Sans MS" panose="030F0702030302020204" pitchFamily="66" charset="0"/>
              </a:rPr>
              <a:t>diagnosis</a:t>
            </a:r>
            <a:endParaRPr lang="en-US" dirty="0">
              <a:latin typeface="Comic Sans MS" panose="030F0702030302020204" pitchFamily="66" charset="0"/>
            </a:endParaRPr>
          </a:p>
        </p:txBody>
      </p:sp>
      <p:sp>
        <p:nvSpPr>
          <p:cNvPr id="3" name="Content Placeholder 2"/>
          <p:cNvSpPr>
            <a:spLocks noGrp="1"/>
          </p:cNvSpPr>
          <p:nvPr>
            <p:ph idx="1"/>
          </p:nvPr>
        </p:nvSpPr>
        <p:spPr>
          <a:xfrm>
            <a:off x="457200" y="1817932"/>
            <a:ext cx="11568545" cy="4679850"/>
          </a:xfrm>
        </p:spPr>
        <p:txBody>
          <a:bodyPr>
            <a:normAutofit/>
          </a:bodyPr>
          <a:lstStyle/>
          <a:p>
            <a:pPr>
              <a:lnSpc>
                <a:spcPct val="80000"/>
              </a:lnSpc>
              <a:buClr>
                <a:srgbClr val="C00000"/>
              </a:buClr>
              <a:defRPr/>
            </a:pPr>
            <a:r>
              <a:rPr lang="en-US" sz="2400" dirty="0">
                <a:solidFill>
                  <a:srgbClr val="000000"/>
                </a:solidFill>
              </a:rPr>
              <a:t>The diagnosis of SLE can be challenging, and no single clinical feature or lab abnormality can confirm SLE diagnosis. Instead, SLE is diagnosed based on the constellation of signs, symptoms, and appropriate laboratory workup. Imaging and histopathology may play a crucial role as well</a:t>
            </a:r>
            <a:r>
              <a:rPr lang="en-US" sz="2400" dirty="0" smtClean="0">
                <a:solidFill>
                  <a:srgbClr val="000000"/>
                </a:solidFill>
              </a:rPr>
              <a:t>.</a:t>
            </a:r>
          </a:p>
          <a:p>
            <a:pPr>
              <a:lnSpc>
                <a:spcPct val="80000"/>
              </a:lnSpc>
              <a:buClr>
                <a:srgbClr val="C00000"/>
              </a:buClr>
              <a:defRPr/>
            </a:pPr>
            <a:endParaRPr lang="en-US" sz="2400" b="1" dirty="0">
              <a:solidFill>
                <a:srgbClr val="000000"/>
              </a:solidFill>
              <a:cs typeface="Times New Roman" pitchFamily="18" charset="0"/>
            </a:endParaRPr>
          </a:p>
          <a:p>
            <a:pPr>
              <a:lnSpc>
                <a:spcPct val="80000"/>
              </a:lnSpc>
              <a:buClr>
                <a:srgbClr val="C00000"/>
              </a:buClr>
              <a:defRPr/>
            </a:pPr>
            <a:r>
              <a:rPr lang="en-US" sz="2400" dirty="0">
                <a:solidFill>
                  <a:srgbClr val="000000"/>
                </a:solidFill>
              </a:rPr>
              <a:t>Antinuclear antibodies (ANA) are the hallmark of the disease and shall be the initial test </a:t>
            </a:r>
            <a:r>
              <a:rPr lang="en-US" sz="2400" dirty="0" smtClean="0">
                <a:solidFill>
                  <a:srgbClr val="000000"/>
                </a:solidFill>
              </a:rPr>
              <a:t>performed. Antibodies </a:t>
            </a:r>
            <a:r>
              <a:rPr lang="en-US" sz="2400" dirty="0">
                <a:solidFill>
                  <a:srgbClr val="000000"/>
                </a:solidFill>
              </a:rPr>
              <a:t>to deoxyribonucleic acid (DNA</a:t>
            </a:r>
            <a:r>
              <a:rPr lang="en-US" sz="2400" dirty="0" smtClean="0">
                <a:solidFill>
                  <a:srgbClr val="000000"/>
                </a:solidFill>
              </a:rPr>
              <a:t>)</a:t>
            </a:r>
            <a:endParaRPr lang="en-US" sz="2400" dirty="0">
              <a:solidFill>
                <a:srgbClr val="000000"/>
              </a:solidFill>
            </a:endParaRPr>
          </a:p>
          <a:p>
            <a:pPr>
              <a:lnSpc>
                <a:spcPct val="80000"/>
              </a:lnSpc>
              <a:buClr>
                <a:srgbClr val="C00000"/>
              </a:buClr>
              <a:defRPr/>
            </a:pPr>
            <a:r>
              <a:rPr lang="en-US" sz="2400" dirty="0" smtClean="0">
                <a:solidFill>
                  <a:srgbClr val="000000"/>
                </a:solidFill>
              </a:rPr>
              <a:t>Brain MRI</a:t>
            </a:r>
          </a:p>
          <a:p>
            <a:pPr>
              <a:lnSpc>
                <a:spcPct val="80000"/>
              </a:lnSpc>
              <a:buClr>
                <a:srgbClr val="C00000"/>
              </a:buClr>
              <a:defRPr/>
            </a:pPr>
            <a:r>
              <a:rPr lang="en-US" sz="2400" dirty="0" smtClean="0">
                <a:solidFill>
                  <a:srgbClr val="000000"/>
                </a:solidFill>
              </a:rPr>
              <a:t>CSF</a:t>
            </a:r>
          </a:p>
          <a:p>
            <a:pPr>
              <a:lnSpc>
                <a:spcPct val="80000"/>
              </a:lnSpc>
              <a:buClr>
                <a:srgbClr val="C00000"/>
              </a:buClr>
              <a:defRPr/>
            </a:pPr>
            <a:r>
              <a:rPr lang="en-US" sz="2400" dirty="0" smtClean="0">
                <a:solidFill>
                  <a:srgbClr val="000000"/>
                </a:solidFill>
              </a:rPr>
              <a:t>Nerve biopsy</a:t>
            </a:r>
          </a:p>
          <a:p>
            <a:pPr>
              <a:lnSpc>
                <a:spcPct val="80000"/>
              </a:lnSpc>
              <a:buClr>
                <a:srgbClr val="C00000"/>
              </a:buClr>
              <a:defRPr/>
            </a:pPr>
            <a:endParaRPr lang="en-US" sz="2400" dirty="0" smtClean="0">
              <a:solidFill>
                <a:srgbClr val="000000"/>
              </a:solidFill>
            </a:endParaRPr>
          </a:p>
          <a:p>
            <a:endParaRPr lang="en-US" dirty="0"/>
          </a:p>
        </p:txBody>
      </p:sp>
      <p:cxnSp>
        <p:nvCxnSpPr>
          <p:cNvPr id="4" name="Straight Connector 3"/>
          <p:cNvCxnSpPr/>
          <p:nvPr/>
        </p:nvCxnSpPr>
        <p:spPr>
          <a:xfrm flipV="1">
            <a:off x="459117" y="1302327"/>
            <a:ext cx="10776919" cy="6111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85113917"/>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TotalTime>
  <Words>4019</Words>
  <Application>Microsoft Office PowerPoint</Application>
  <PresentationFormat>Custom</PresentationFormat>
  <Paragraphs>659</Paragraphs>
  <Slides>103</Slides>
  <Notes>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103</vt:i4>
      </vt:variant>
    </vt:vector>
  </HeadingPairs>
  <TitlesOfParts>
    <vt:vector size="106" baseType="lpstr">
      <vt:lpstr>Office Theme</vt:lpstr>
      <vt:lpstr>Foundry</vt:lpstr>
      <vt:lpstr>WordPad Document</vt:lpstr>
      <vt:lpstr>    Infectious diseases of the CNS  and  neurological complications of systemic diseases</vt:lpstr>
      <vt:lpstr>CNS infections</vt:lpstr>
      <vt:lpstr>CNS infections</vt:lpstr>
      <vt:lpstr>Clinical manifestation</vt:lpstr>
      <vt:lpstr>CNS infection - symptoms and signs</vt:lpstr>
      <vt:lpstr>CNS infection - symptoms and signs</vt:lpstr>
      <vt:lpstr>The diagnosis</vt:lpstr>
      <vt:lpstr>CT or NMR – signifficance in differential diagnosis</vt:lpstr>
      <vt:lpstr>Slide 9</vt:lpstr>
      <vt:lpstr>Acute bacterial meningitis </vt:lpstr>
      <vt:lpstr>Acute bacterial meningitis</vt:lpstr>
      <vt:lpstr>Pathophysiology</vt:lpstr>
      <vt:lpstr>Acute bacterial meningitis- symptoms</vt:lpstr>
      <vt:lpstr>Acute bacterial meningitis- clinical findings</vt:lpstr>
      <vt:lpstr>Acute bacterial meningitis- diagnosis</vt:lpstr>
      <vt:lpstr>Acute bacterial meningitis-diagnosis</vt:lpstr>
      <vt:lpstr>Acute bacterial meningitis-treatment</vt:lpstr>
      <vt:lpstr>Acute bacterial memingitis -treatment</vt:lpstr>
      <vt:lpstr>Subacute bacterial meningitis</vt:lpstr>
      <vt:lpstr>TB meningitis</vt:lpstr>
      <vt:lpstr>TB meningitis -pathoanatomy</vt:lpstr>
      <vt:lpstr>TB meningitis-simptoms</vt:lpstr>
      <vt:lpstr>TB meningitis-clinical signs</vt:lpstr>
      <vt:lpstr>British Medical Research Council (BMRC) </vt:lpstr>
      <vt:lpstr>ТB meningitis-diagnosis</vt:lpstr>
      <vt:lpstr>TB meningitis-treatment</vt:lpstr>
      <vt:lpstr>Slide 27</vt:lpstr>
      <vt:lpstr>Brain abscess</vt:lpstr>
      <vt:lpstr>Brain abscess</vt:lpstr>
      <vt:lpstr>Brain abscess-clinical presentation</vt:lpstr>
      <vt:lpstr>Brain abscess -diagnosis</vt:lpstr>
      <vt:lpstr>Slide 32</vt:lpstr>
      <vt:lpstr>VIRAL CNS INFECTION </vt:lpstr>
      <vt:lpstr>Acute viral meningitis</vt:lpstr>
      <vt:lpstr>Acute viral meningitis-symptoms</vt:lpstr>
      <vt:lpstr>Acute viral meningitis –clinical findings</vt:lpstr>
      <vt:lpstr>Acute viral meningitis –diagnosis</vt:lpstr>
      <vt:lpstr>Acute viral meningitis –diagnosis</vt:lpstr>
      <vt:lpstr>Viral meningitis-treatment</vt:lpstr>
      <vt:lpstr>Viral encephalitis</vt:lpstr>
      <vt:lpstr>Herpes simplex virus</vt:lpstr>
      <vt:lpstr>HSV encephalitis</vt:lpstr>
      <vt:lpstr>HSV encephalitis-symptoms and signs</vt:lpstr>
      <vt:lpstr>HSV encephalitis</vt:lpstr>
      <vt:lpstr>HSV encephalitis–diagnosis</vt:lpstr>
      <vt:lpstr>HSV encephalitis</vt:lpstr>
      <vt:lpstr>HSV encephalitis–treatment</vt:lpstr>
      <vt:lpstr>Slide 48</vt:lpstr>
      <vt:lpstr>AIDS</vt:lpstr>
      <vt:lpstr>Slide 50</vt:lpstr>
      <vt:lpstr>Slide 51</vt:lpstr>
      <vt:lpstr>Slide 52</vt:lpstr>
      <vt:lpstr>Slide 53</vt:lpstr>
      <vt:lpstr>Slide 54</vt:lpstr>
      <vt:lpstr>Neurological symptoms and signs</vt:lpstr>
      <vt:lpstr>CD4-related presentation</vt:lpstr>
      <vt:lpstr>Directly HIV-related </vt:lpstr>
      <vt:lpstr>Diagnosis</vt:lpstr>
      <vt:lpstr>Treatment</vt:lpstr>
      <vt:lpstr>Slide 60</vt:lpstr>
      <vt:lpstr>Slide 61</vt:lpstr>
      <vt:lpstr>Neuroborreliosis </vt:lpstr>
      <vt:lpstr>Neuroborreliosis</vt:lpstr>
      <vt:lpstr>Disease stages</vt:lpstr>
      <vt:lpstr>Clinical manifestations </vt:lpstr>
      <vt:lpstr>Clinical manifestations</vt:lpstr>
      <vt:lpstr>Clinical manifestations</vt:lpstr>
      <vt:lpstr>Clinical manifestations</vt:lpstr>
      <vt:lpstr>Neuroborreliosis-diagnosis</vt:lpstr>
      <vt:lpstr>Neuroborreliosis-treatment</vt:lpstr>
      <vt:lpstr>Neurosyphilis </vt:lpstr>
      <vt:lpstr>Neurosyphilis</vt:lpstr>
      <vt:lpstr>Primary syphilis </vt:lpstr>
      <vt:lpstr>Primary syphilis </vt:lpstr>
      <vt:lpstr>Secondary syphilis </vt:lpstr>
      <vt:lpstr>Slide 76</vt:lpstr>
      <vt:lpstr>Slide 77</vt:lpstr>
      <vt:lpstr>Slide 78</vt:lpstr>
      <vt:lpstr>Latent syphilis </vt:lpstr>
      <vt:lpstr>Tertiary syphilis </vt:lpstr>
      <vt:lpstr>Neurosyphilis</vt:lpstr>
      <vt:lpstr>Neurosyphilis</vt:lpstr>
      <vt:lpstr>TABES DORSALIS</vt:lpstr>
      <vt:lpstr>Charcot joints </vt:lpstr>
      <vt:lpstr>Slide 85</vt:lpstr>
      <vt:lpstr>Neurosyphilis-diagnosis and treatment</vt:lpstr>
      <vt:lpstr>Parasitic diseases of the CNS</vt:lpstr>
      <vt:lpstr>Toxoplasmosis </vt:lpstr>
      <vt:lpstr>Echinococcosis (hydatidosis) </vt:lpstr>
      <vt:lpstr>Neurocysticercosis </vt:lpstr>
      <vt:lpstr>Neurocysticercosis </vt:lpstr>
      <vt:lpstr>Slide 92</vt:lpstr>
      <vt:lpstr>Neurological complications</vt:lpstr>
      <vt:lpstr>Collagen vascular disease </vt:lpstr>
      <vt:lpstr>Systemic Lupus Erythematosus (SLE) </vt:lpstr>
      <vt:lpstr>SLE </vt:lpstr>
      <vt:lpstr>SLE</vt:lpstr>
      <vt:lpstr> SLE</vt:lpstr>
      <vt:lpstr> SLE-diagnosis</vt:lpstr>
      <vt:lpstr>SLE-treatment</vt:lpstr>
      <vt:lpstr>Sarcoidosis</vt:lpstr>
      <vt:lpstr>Sarcoidosis</vt:lpstr>
      <vt:lpstr>Neurosarcoidosis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ИНФЕКТИВНЕ БОЛЕСТИ ЦЕНТРАЛНОГ НЕРВНОГ СИСТЕМА  НЕУРОЛОШКЕ КОМПЛИКАЦИЈЕ СИСТЕМСКИХ ОБОЉЕЊА</dc:title>
  <dc:creator>Katarina</dc:creator>
  <cp:lastModifiedBy>Korisnik</cp:lastModifiedBy>
  <cp:revision>241</cp:revision>
  <dcterms:created xsi:type="dcterms:W3CDTF">2021-01-24T10:57:31Z</dcterms:created>
  <dcterms:modified xsi:type="dcterms:W3CDTF">2024-05-31T08:42:12Z</dcterms:modified>
</cp:coreProperties>
</file>